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5" r:id="rId1"/>
    <p:sldMasterId id="2147483781" r:id="rId2"/>
    <p:sldMasterId id="2147483793" r:id="rId3"/>
    <p:sldMasterId id="2147483808" r:id="rId4"/>
  </p:sldMasterIdLst>
  <p:notesMasterIdLst>
    <p:notesMasterId r:id="rId64"/>
  </p:notesMasterIdLst>
  <p:sldIdLst>
    <p:sldId id="257" r:id="rId5"/>
    <p:sldId id="504" r:id="rId6"/>
    <p:sldId id="704" r:id="rId7"/>
    <p:sldId id="290" r:id="rId8"/>
    <p:sldId id="374" r:id="rId9"/>
    <p:sldId id="375" r:id="rId10"/>
    <p:sldId id="376" r:id="rId11"/>
    <p:sldId id="378" r:id="rId12"/>
    <p:sldId id="379" r:id="rId13"/>
    <p:sldId id="377" r:id="rId14"/>
    <p:sldId id="389" r:id="rId15"/>
    <p:sldId id="384" r:id="rId16"/>
    <p:sldId id="390" r:id="rId17"/>
    <p:sldId id="386" r:id="rId18"/>
    <p:sldId id="380" r:id="rId19"/>
    <p:sldId id="385" r:id="rId20"/>
    <p:sldId id="383" r:id="rId21"/>
    <p:sldId id="388" r:id="rId22"/>
    <p:sldId id="392" r:id="rId23"/>
    <p:sldId id="387" r:id="rId24"/>
    <p:sldId id="381" r:id="rId25"/>
    <p:sldId id="371" r:id="rId26"/>
    <p:sldId id="321" r:id="rId27"/>
    <p:sldId id="338" r:id="rId28"/>
    <p:sldId id="771" r:id="rId29"/>
    <p:sldId id="348" r:id="rId30"/>
    <p:sldId id="349" r:id="rId31"/>
    <p:sldId id="350" r:id="rId32"/>
    <p:sldId id="351" r:id="rId33"/>
    <p:sldId id="352" r:id="rId34"/>
    <p:sldId id="353" r:id="rId35"/>
    <p:sldId id="354" r:id="rId36"/>
    <p:sldId id="355" r:id="rId37"/>
    <p:sldId id="356" r:id="rId38"/>
    <p:sldId id="357" r:id="rId39"/>
    <p:sldId id="358" r:id="rId40"/>
    <p:sldId id="359" r:id="rId41"/>
    <p:sldId id="360" r:id="rId42"/>
    <p:sldId id="339" r:id="rId43"/>
    <p:sldId id="341" r:id="rId44"/>
    <p:sldId id="342" r:id="rId45"/>
    <p:sldId id="343" r:id="rId46"/>
    <p:sldId id="344" r:id="rId47"/>
    <p:sldId id="345" r:id="rId48"/>
    <p:sldId id="346" r:id="rId49"/>
    <p:sldId id="340" r:id="rId50"/>
    <p:sldId id="772" r:id="rId51"/>
    <p:sldId id="336" r:id="rId52"/>
    <p:sldId id="769" r:id="rId53"/>
    <p:sldId id="765" r:id="rId54"/>
    <p:sldId id="766" r:id="rId55"/>
    <p:sldId id="770" r:id="rId56"/>
    <p:sldId id="768" r:id="rId57"/>
    <p:sldId id="767" r:id="rId58"/>
    <p:sldId id="560" r:id="rId59"/>
    <p:sldId id="561" r:id="rId60"/>
    <p:sldId id="730" r:id="rId61"/>
    <p:sldId id="732" r:id="rId62"/>
    <p:sldId id="731" r:id="rId6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預設章節" id="{391262A4-ADE6-42A1-8BEF-3FF52D94CC0C}">
          <p14:sldIdLst>
            <p14:sldId id="257"/>
            <p14:sldId id="504"/>
            <p14:sldId id="704"/>
          </p14:sldIdLst>
        </p14:section>
        <p14:section name="小王子中的兩性智慧" id="{CA76BB3E-75CA-40EE-B1C6-560D6016AAB2}">
          <p14:sldIdLst>
            <p14:sldId id="290"/>
            <p14:sldId id="374"/>
            <p14:sldId id="375"/>
            <p14:sldId id="376"/>
            <p14:sldId id="378"/>
            <p14:sldId id="379"/>
            <p14:sldId id="377"/>
            <p14:sldId id="389"/>
            <p14:sldId id="384"/>
            <p14:sldId id="390"/>
            <p14:sldId id="386"/>
            <p14:sldId id="380"/>
            <p14:sldId id="385"/>
            <p14:sldId id="383"/>
            <p14:sldId id="388"/>
            <p14:sldId id="392"/>
            <p14:sldId id="387"/>
            <p14:sldId id="381"/>
            <p14:sldId id="371"/>
          </p14:sldIdLst>
        </p14:section>
        <p14:section name="想飛" id="{58D28CB9-7E1C-4184-BC57-05D22DCB1E1D}">
          <p14:sldIdLst>
            <p14:sldId id="321"/>
            <p14:sldId id="338"/>
            <p14:sldId id="771"/>
            <p14:sldId id="348"/>
            <p14:sldId id="349"/>
            <p14:sldId id="350"/>
            <p14:sldId id="351"/>
            <p14:sldId id="352"/>
            <p14:sldId id="353"/>
            <p14:sldId id="354"/>
            <p14:sldId id="355"/>
            <p14:sldId id="356"/>
            <p14:sldId id="357"/>
            <p14:sldId id="358"/>
            <p14:sldId id="359"/>
            <p14:sldId id="360"/>
          </p14:sldIdLst>
        </p14:section>
        <p14:section name="分手" id="{6D53D4FD-643D-4E47-B3E7-0002D2730A03}">
          <p14:sldIdLst>
            <p14:sldId id="339"/>
            <p14:sldId id="341"/>
            <p14:sldId id="342"/>
            <p14:sldId id="343"/>
            <p14:sldId id="344"/>
            <p14:sldId id="345"/>
            <p14:sldId id="346"/>
            <p14:sldId id="340"/>
            <p14:sldId id="772"/>
            <p14:sldId id="336"/>
          </p14:sldIdLst>
        </p14:section>
        <p14:section name="性平三法" id="{F4145CC0-60E5-4C72-BE98-05E9411E05B0}">
          <p14:sldIdLst>
            <p14:sldId id="769"/>
            <p14:sldId id="765"/>
            <p14:sldId id="766"/>
            <p14:sldId id="770"/>
            <p14:sldId id="768"/>
            <p14:sldId id="767"/>
            <p14:sldId id="560"/>
            <p14:sldId id="561"/>
            <p14:sldId id="730"/>
            <p14:sldId id="732"/>
            <p14:sldId id="731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A21F1"/>
    <a:srgbClr val="00FF00"/>
    <a:srgbClr val="C7C6C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6153" autoAdjust="0"/>
    <p:restoredTop sz="86807" autoAdjust="0"/>
  </p:normalViewPr>
  <p:slideViewPr>
    <p:cSldViewPr>
      <p:cViewPr varScale="1">
        <p:scale>
          <a:sx n="55" d="100"/>
          <a:sy n="55" d="100"/>
        </p:scale>
        <p:origin x="1042" y="3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9" d="100"/>
        <a:sy n="59" d="100"/>
      </p:scale>
      <p:origin x="0" y="-2646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63" Type="http://schemas.openxmlformats.org/officeDocument/2006/relationships/slide" Target="slides/slide59.xml"/><Relationship Id="rId68" Type="http://schemas.openxmlformats.org/officeDocument/2006/relationships/tableStyles" Target="tableStyles.xml"/><Relationship Id="rId7" Type="http://schemas.openxmlformats.org/officeDocument/2006/relationships/slide" Target="slides/slide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66" Type="http://schemas.openxmlformats.org/officeDocument/2006/relationships/viewProps" Target="viewProps.xml"/><Relationship Id="rId5" Type="http://schemas.openxmlformats.org/officeDocument/2006/relationships/slide" Target="slides/slide1.xml"/><Relationship Id="rId61" Type="http://schemas.openxmlformats.org/officeDocument/2006/relationships/slide" Target="slides/slide57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slide" Target="slides/slide52.xml"/><Relationship Id="rId64" Type="http://schemas.openxmlformats.org/officeDocument/2006/relationships/notesMaster" Target="notesMasters/notesMaster1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slide" Target="slides/slide55.xml"/><Relationship Id="rId67" Type="http://schemas.openxmlformats.org/officeDocument/2006/relationships/theme" Target="theme/theme1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slide" Target="slides/slide5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slide" Target="slides/slide56.xml"/><Relationship Id="rId65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9" Type="http://schemas.openxmlformats.org/officeDocument/2006/relationships/slide" Target="slides/slide3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334B2F-DD83-4515-8517-649AE9674583}" type="datetimeFigureOut">
              <a:rPr lang="zh-TW" altLang="en-US" smtClean="0"/>
              <a:t>2023/8/28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FFAAA37-EDA3-483C-9CAB-78941B5D569B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7025466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/>
              <a:t>1. </a:t>
            </a:r>
            <a:r>
              <a:rPr lang="zh-TW" altLang="en-US" dirty="0"/>
              <a:t>弱勢的多數</a:t>
            </a:r>
            <a:r>
              <a:rPr lang="en-US" altLang="zh-TW" dirty="0"/>
              <a:t>--&gt;</a:t>
            </a:r>
            <a:r>
              <a:rPr lang="zh-TW" altLang="en-US" dirty="0"/>
              <a:t>性別平等，挑戰差異</a:t>
            </a:r>
          </a:p>
          <a:p>
            <a:r>
              <a:rPr lang="en-US" altLang="zh-TW" dirty="0"/>
              <a:t>2. </a:t>
            </a:r>
            <a:r>
              <a:rPr lang="zh-TW" altLang="en-US" dirty="0"/>
              <a:t>金賽性學教室</a:t>
            </a:r>
            <a:r>
              <a:rPr lang="en-US" altLang="zh-TW" dirty="0"/>
              <a:t>--&gt;</a:t>
            </a:r>
            <a:r>
              <a:rPr lang="zh-TW" altLang="en-US" dirty="0"/>
              <a:t>同性戀的科學了解，金賽同性行為，最後同性戀女性的感謝</a:t>
            </a:r>
          </a:p>
          <a:p>
            <a:r>
              <a:rPr lang="en-US" altLang="zh-TW" dirty="0"/>
              <a:t>3. </a:t>
            </a:r>
            <a:r>
              <a:rPr lang="zh-TW" altLang="en-US" dirty="0"/>
              <a:t>為巴比祈禱</a:t>
            </a:r>
            <a:r>
              <a:rPr lang="en-US" altLang="zh-TW" dirty="0"/>
              <a:t>--&gt;</a:t>
            </a:r>
            <a:r>
              <a:rPr lang="zh-TW" altLang="en-US" dirty="0"/>
              <a:t>同性戀母、兄，接納以避免悲劇，國殤日的和解，解析基督宗教的錯誤</a:t>
            </a:r>
          </a:p>
          <a:p>
            <a:r>
              <a:rPr lang="en-US" altLang="zh-TW" dirty="0"/>
              <a:t>4. </a:t>
            </a:r>
            <a:r>
              <a:rPr lang="zh-TW" altLang="en-US" dirty="0"/>
              <a:t>喜宴</a:t>
            </a:r>
            <a:r>
              <a:rPr lang="en-US" altLang="zh-TW" dirty="0"/>
              <a:t>--&gt;</a:t>
            </a:r>
            <a:r>
              <a:rPr lang="zh-TW" altLang="en-US" dirty="0"/>
              <a:t>同性戀父，接納</a:t>
            </a:r>
            <a:r>
              <a:rPr lang="en-US" altLang="zh-TW" dirty="0"/>
              <a:t>/</a:t>
            </a:r>
            <a:r>
              <a:rPr lang="zh-TW" altLang="en-US" dirty="0"/>
              <a:t>斷背山</a:t>
            </a:r>
          </a:p>
          <a:p>
            <a:r>
              <a:rPr lang="en-US" altLang="zh-TW" dirty="0"/>
              <a:t>5. </a:t>
            </a:r>
            <a:r>
              <a:rPr lang="zh-TW" altLang="en-US" dirty="0"/>
              <a:t>丹麥女孩</a:t>
            </a:r>
            <a:r>
              <a:rPr lang="en-US" altLang="zh-TW" dirty="0"/>
              <a:t>--&gt;</a:t>
            </a:r>
            <a:r>
              <a:rPr lang="zh-TW" altLang="en-US" dirty="0"/>
              <a:t>跨性別真實故事，喚醒內心，希望成為完整的人！神經病？擁有三個姐姐的自宮男</a:t>
            </a:r>
          </a:p>
          <a:p>
            <a:r>
              <a:rPr lang="en-US" altLang="zh-TW" dirty="0"/>
              <a:t>6. </a:t>
            </a:r>
            <a:r>
              <a:rPr lang="zh-TW" altLang="en-US" dirty="0"/>
              <a:t>午夜天鵝</a:t>
            </a:r>
            <a:r>
              <a:rPr lang="en-US" altLang="zh-TW" dirty="0"/>
              <a:t>--&gt;</a:t>
            </a:r>
            <a:r>
              <a:rPr lang="zh-TW" altLang="en-US" dirty="0"/>
              <a:t>母愛</a:t>
            </a:r>
          </a:p>
          <a:p>
            <a:r>
              <a:rPr lang="en-US" altLang="zh-TW" dirty="0"/>
              <a:t>6. </a:t>
            </a:r>
            <a:r>
              <a:rPr lang="zh-TW" altLang="en-US" dirty="0"/>
              <a:t>行政院性別平等宣導片</a:t>
            </a:r>
            <a:r>
              <a:rPr lang="en-US" altLang="zh-TW" dirty="0"/>
              <a:t>--&gt;</a:t>
            </a:r>
            <a:r>
              <a:rPr lang="zh-TW" altLang="en-US" dirty="0"/>
              <a:t>男跨女、女跨男、雙性人，了解事實。</a:t>
            </a:r>
          </a:p>
          <a:p>
            <a:r>
              <a:rPr lang="en-US" altLang="zh-TW" dirty="0"/>
              <a:t>7. </a:t>
            </a:r>
            <a:r>
              <a:rPr lang="zh-TW" altLang="en-US" dirty="0"/>
              <a:t>男生做很奇怪</a:t>
            </a:r>
            <a:r>
              <a:rPr lang="en-US" altLang="zh-TW" dirty="0"/>
              <a:t>--&gt;</a:t>
            </a:r>
            <a:r>
              <a:rPr lang="zh-TW" altLang="en-US" dirty="0"/>
              <a:t>葉永鋕故事</a:t>
            </a: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FAAA37-EDA3-483C-9CAB-78941B5D569B}" type="slidenum">
              <a:rPr lang="zh-TW" altLang="en-US" smtClean="0"/>
              <a:t>1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86655502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7">
            <a:extLst>
              <a:ext uri="{FF2B5EF4-FFF2-40B4-BE49-F238E27FC236}">
                <a16:creationId xmlns:a16="http://schemas.microsoft.com/office/drawing/2014/main" id="{4803BAE9-176E-4AA3-B298-702EEDFECFE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6877D09-08C1-4A65-97D8-E0721B86BF6D}" type="slidenum">
              <a:rPr kumimoji="1" lang="en-US" altLang="zh-TW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新細明體" panose="02020500000000000000" pitchFamily="18" charset="-120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1" lang="en-US" altLang="zh-TW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新細明體" panose="02020500000000000000" pitchFamily="18" charset="-120"/>
              <a:cs typeface="+mn-cs"/>
            </a:endParaRPr>
          </a:p>
        </p:txBody>
      </p:sp>
      <p:sp>
        <p:nvSpPr>
          <p:cNvPr id="21507" name="Rectangle 2">
            <a:extLst>
              <a:ext uri="{FF2B5EF4-FFF2-40B4-BE49-F238E27FC236}">
                <a16:creationId xmlns:a16="http://schemas.microsoft.com/office/drawing/2014/main" id="{1EB771AF-973C-4AF8-A97B-1539DF0C417E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8" name="Rectangle 3">
            <a:extLst>
              <a:ext uri="{FF2B5EF4-FFF2-40B4-BE49-F238E27FC236}">
                <a16:creationId xmlns:a16="http://schemas.microsoft.com/office/drawing/2014/main" id="{5C7AC016-96B1-4F9F-99BB-A6794D3CFA2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TW" altLang="zh-TW">
              <a:ea typeface="新細明體" panose="02020500000000000000" pitchFamily="18" charset="-12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投影片圖像版面配置區 1">
            <a:extLst>
              <a:ext uri="{FF2B5EF4-FFF2-40B4-BE49-F238E27FC236}">
                <a16:creationId xmlns:a16="http://schemas.microsoft.com/office/drawing/2014/main" id="{A797D1D3-3E9E-4F50-A18B-811797ABD72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5" name="備忘稿版面配置區 2">
            <a:extLst>
              <a:ext uri="{FF2B5EF4-FFF2-40B4-BE49-F238E27FC236}">
                <a16:creationId xmlns:a16="http://schemas.microsoft.com/office/drawing/2014/main" id="{09132D4F-04BD-4BF9-B14C-89F9F1FD6A2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TW" altLang="en-US">
                <a:latin typeface="標楷體" panose="03000509000000000000" pitchFamily="65" charset="-120"/>
                <a:ea typeface="標楷體" panose="03000509000000000000" pitchFamily="65" charset="-120"/>
              </a:rPr>
              <a:t>我若想結識蝴蝶，總得容忍兩三隻毛蟲存在啊</a:t>
            </a:r>
            <a:r>
              <a:rPr lang="en-US" altLang="zh-TW">
                <a:latin typeface="標楷體" panose="03000509000000000000" pitchFamily="65" charset="-120"/>
                <a:ea typeface="標楷體" panose="03000509000000000000" pitchFamily="65" charset="-120"/>
              </a:rPr>
              <a:t>!</a:t>
            </a:r>
          </a:p>
          <a:p>
            <a:endParaRPr lang="zh-TW" altLang="en-US">
              <a:ea typeface="新細明體" panose="02020500000000000000" pitchFamily="18" charset="-120"/>
            </a:endParaRPr>
          </a:p>
        </p:txBody>
      </p:sp>
      <p:sp>
        <p:nvSpPr>
          <p:cNvPr id="23556" name="投影片編號版面配置區 3">
            <a:extLst>
              <a:ext uri="{FF2B5EF4-FFF2-40B4-BE49-F238E27FC236}">
                <a16:creationId xmlns:a16="http://schemas.microsoft.com/office/drawing/2014/main" id="{96FF9F22-B50D-4719-A38D-D326C76CD76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7C2E8E5-41DF-491C-9A39-A8180E099C0E}" type="slidenum">
              <a:rPr kumimoji="1" lang="en-US" altLang="zh-TW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新細明體" panose="02020500000000000000" pitchFamily="18" charset="-120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1" lang="en-US" altLang="zh-TW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新細明體" panose="02020500000000000000" pitchFamily="18" charset="-120"/>
              <a:cs typeface="+mn-cs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>
            <a:extLst>
              <a:ext uri="{FF2B5EF4-FFF2-40B4-BE49-F238E27FC236}">
                <a16:creationId xmlns:a16="http://schemas.microsoft.com/office/drawing/2014/main" id="{B2F60937-BA9D-487F-9D42-F15808B2B4A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131A97A-6E49-4182-9618-26BE4CDF5367}" type="slidenum">
              <a:rPr kumimoji="1" lang="en-US" altLang="zh-TW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新細明體" panose="02020500000000000000" pitchFamily="18" charset="-120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1" lang="en-US" altLang="zh-TW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新細明體" panose="02020500000000000000" pitchFamily="18" charset="-120"/>
              <a:cs typeface="+mn-cs"/>
            </a:endParaRPr>
          </a:p>
        </p:txBody>
      </p:sp>
      <p:sp>
        <p:nvSpPr>
          <p:cNvPr id="25603" name="Rectangle 2">
            <a:extLst>
              <a:ext uri="{FF2B5EF4-FFF2-40B4-BE49-F238E27FC236}">
                <a16:creationId xmlns:a16="http://schemas.microsoft.com/office/drawing/2014/main" id="{FB347627-3C13-4B8D-9BA3-54BD1E727A91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4" name="Rectangle 3">
            <a:extLst>
              <a:ext uri="{FF2B5EF4-FFF2-40B4-BE49-F238E27FC236}">
                <a16:creationId xmlns:a16="http://schemas.microsoft.com/office/drawing/2014/main" id="{7C28ED04-0F83-4925-ADD4-C3B908AFEC2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TW" altLang="zh-TW">
              <a:ea typeface="新細明體" panose="02020500000000000000" pitchFamily="18" charset="-12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>
            <a:extLst>
              <a:ext uri="{FF2B5EF4-FFF2-40B4-BE49-F238E27FC236}">
                <a16:creationId xmlns:a16="http://schemas.microsoft.com/office/drawing/2014/main" id="{AFB72D81-469E-46B8-A95A-2CE9068FB6C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C8DFD12-0F12-47E8-A19A-1AF323E16BBC}" type="slidenum">
              <a:rPr kumimoji="1" lang="en-US" altLang="zh-TW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新細明體" panose="02020500000000000000" pitchFamily="18" charset="-120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1" lang="en-US" altLang="zh-TW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新細明體" panose="02020500000000000000" pitchFamily="18" charset="-120"/>
              <a:cs typeface="+mn-cs"/>
            </a:endParaRPr>
          </a:p>
        </p:txBody>
      </p:sp>
      <p:sp>
        <p:nvSpPr>
          <p:cNvPr id="27651" name="Rectangle 2">
            <a:extLst>
              <a:ext uri="{FF2B5EF4-FFF2-40B4-BE49-F238E27FC236}">
                <a16:creationId xmlns:a16="http://schemas.microsoft.com/office/drawing/2014/main" id="{8E8039A2-9513-464D-B297-A776F3BF3F18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2" name="Rectangle 3">
            <a:extLst>
              <a:ext uri="{FF2B5EF4-FFF2-40B4-BE49-F238E27FC236}">
                <a16:creationId xmlns:a16="http://schemas.microsoft.com/office/drawing/2014/main" id="{8FBB9476-BE89-4F70-8417-ADF974971D5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TW" altLang="zh-TW">
              <a:ea typeface="新細明體" panose="02020500000000000000" pitchFamily="18" charset="-12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>
            <a:extLst>
              <a:ext uri="{FF2B5EF4-FFF2-40B4-BE49-F238E27FC236}">
                <a16:creationId xmlns:a16="http://schemas.microsoft.com/office/drawing/2014/main" id="{FE6463C8-062F-4EA0-8E61-E0BC0DBBA99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6C10D38-09C5-4DDC-AB94-2824D7699BEA}" type="slidenum">
              <a:rPr kumimoji="1" lang="en-US" altLang="zh-TW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新細明體" panose="02020500000000000000" pitchFamily="18" charset="-120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1" lang="en-US" altLang="zh-TW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新細明體" panose="02020500000000000000" pitchFamily="18" charset="-120"/>
              <a:cs typeface="+mn-cs"/>
            </a:endParaRPr>
          </a:p>
        </p:txBody>
      </p:sp>
      <p:sp>
        <p:nvSpPr>
          <p:cNvPr id="29699" name="Rectangle 2">
            <a:extLst>
              <a:ext uri="{FF2B5EF4-FFF2-40B4-BE49-F238E27FC236}">
                <a16:creationId xmlns:a16="http://schemas.microsoft.com/office/drawing/2014/main" id="{B3CDD8DE-80D4-410D-BD0F-96F8CC5EA1B7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700" name="Rectangle 3">
            <a:extLst>
              <a:ext uri="{FF2B5EF4-FFF2-40B4-BE49-F238E27FC236}">
                <a16:creationId xmlns:a16="http://schemas.microsoft.com/office/drawing/2014/main" id="{CDB0AAC8-0D4E-4B3D-90FA-FFCC236CA3F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TW" altLang="zh-TW">
              <a:ea typeface="新細明體" panose="02020500000000000000" pitchFamily="18" charset="-12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7">
            <a:extLst>
              <a:ext uri="{FF2B5EF4-FFF2-40B4-BE49-F238E27FC236}">
                <a16:creationId xmlns:a16="http://schemas.microsoft.com/office/drawing/2014/main" id="{58B5813C-785B-4AE8-B478-6F761B92B2C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3B9337D-3720-40B3-98D3-68231C3B3EBA}" type="slidenum">
              <a:rPr kumimoji="1" lang="en-US" altLang="zh-TW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新細明體" panose="02020500000000000000" pitchFamily="18" charset="-120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1" lang="en-US" altLang="zh-TW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新細明體" panose="02020500000000000000" pitchFamily="18" charset="-120"/>
              <a:cs typeface="+mn-cs"/>
            </a:endParaRPr>
          </a:p>
        </p:txBody>
      </p:sp>
      <p:sp>
        <p:nvSpPr>
          <p:cNvPr id="31747" name="Rectangle 2">
            <a:extLst>
              <a:ext uri="{FF2B5EF4-FFF2-40B4-BE49-F238E27FC236}">
                <a16:creationId xmlns:a16="http://schemas.microsoft.com/office/drawing/2014/main" id="{0E607E2C-12D1-40F9-A762-10C21307EAED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748" name="Rectangle 3">
            <a:extLst>
              <a:ext uri="{FF2B5EF4-FFF2-40B4-BE49-F238E27FC236}">
                <a16:creationId xmlns:a16="http://schemas.microsoft.com/office/drawing/2014/main" id="{0B321D68-B3B3-4DFA-86A8-2A9BEEB35B2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TW" altLang="zh-TW">
              <a:ea typeface="新細明體" panose="02020500000000000000" pitchFamily="18" charset="-12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>
            <a:extLst>
              <a:ext uri="{FF2B5EF4-FFF2-40B4-BE49-F238E27FC236}">
                <a16:creationId xmlns:a16="http://schemas.microsoft.com/office/drawing/2014/main" id="{01E6C786-B7F2-4574-AE7D-735CF2FF350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6E59AEB-B3A5-442A-8BC9-F9885656F803}" type="slidenum">
              <a:rPr kumimoji="1" lang="en-US" altLang="zh-TW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新細明體" panose="02020500000000000000" pitchFamily="18" charset="-120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1" lang="en-US" altLang="zh-TW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新細明體" panose="02020500000000000000" pitchFamily="18" charset="-120"/>
              <a:cs typeface="+mn-cs"/>
            </a:endParaRPr>
          </a:p>
        </p:txBody>
      </p:sp>
      <p:sp>
        <p:nvSpPr>
          <p:cNvPr id="33795" name="Rectangle 2">
            <a:extLst>
              <a:ext uri="{FF2B5EF4-FFF2-40B4-BE49-F238E27FC236}">
                <a16:creationId xmlns:a16="http://schemas.microsoft.com/office/drawing/2014/main" id="{ECC40A7D-3FD8-4798-B7CE-AD6E5F114FE5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6" name="Rectangle 3">
            <a:extLst>
              <a:ext uri="{FF2B5EF4-FFF2-40B4-BE49-F238E27FC236}">
                <a16:creationId xmlns:a16="http://schemas.microsoft.com/office/drawing/2014/main" id="{5650543A-D42A-4887-A9AC-06298ED416D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TW" altLang="zh-TW">
              <a:ea typeface="新細明體" panose="02020500000000000000" pitchFamily="18" charset="-120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>
            <a:extLst>
              <a:ext uri="{FF2B5EF4-FFF2-40B4-BE49-F238E27FC236}">
                <a16:creationId xmlns:a16="http://schemas.microsoft.com/office/drawing/2014/main" id="{10162DD4-CBB0-45A5-B689-296DE1CFC03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F1CC750-994D-493B-8C37-B202EAF02151}" type="slidenum">
              <a:rPr kumimoji="1" lang="en-US" altLang="zh-TW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新細明體" panose="02020500000000000000" pitchFamily="18" charset="-120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1" lang="en-US" altLang="zh-TW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新細明體" panose="02020500000000000000" pitchFamily="18" charset="-120"/>
              <a:cs typeface="+mn-cs"/>
            </a:endParaRPr>
          </a:p>
        </p:txBody>
      </p:sp>
      <p:sp>
        <p:nvSpPr>
          <p:cNvPr id="35843" name="Rectangle 2">
            <a:extLst>
              <a:ext uri="{FF2B5EF4-FFF2-40B4-BE49-F238E27FC236}">
                <a16:creationId xmlns:a16="http://schemas.microsoft.com/office/drawing/2014/main" id="{DBBD0260-B10F-4040-B922-F59F7C3E1FC4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4" name="Rectangle 3">
            <a:extLst>
              <a:ext uri="{FF2B5EF4-FFF2-40B4-BE49-F238E27FC236}">
                <a16:creationId xmlns:a16="http://schemas.microsoft.com/office/drawing/2014/main" id="{201B0C50-77DB-4F6E-B9F4-ED22841BBD0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TW" altLang="zh-TW">
              <a:ea typeface="新細明體" panose="02020500000000000000" pitchFamily="18" charset="-120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7">
            <a:extLst>
              <a:ext uri="{FF2B5EF4-FFF2-40B4-BE49-F238E27FC236}">
                <a16:creationId xmlns:a16="http://schemas.microsoft.com/office/drawing/2014/main" id="{09A507CC-E794-4892-B7D7-F2B0F2E2528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B1534DA-8F8A-4198-BC08-9EA7FFB7D216}" type="slidenum">
              <a:rPr kumimoji="1" lang="en-US" altLang="zh-TW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新細明體" panose="02020500000000000000" pitchFamily="18" charset="-120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1" lang="en-US" altLang="zh-TW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新細明體" panose="02020500000000000000" pitchFamily="18" charset="-120"/>
              <a:cs typeface="+mn-cs"/>
            </a:endParaRPr>
          </a:p>
        </p:txBody>
      </p:sp>
      <p:sp>
        <p:nvSpPr>
          <p:cNvPr id="37891" name="Rectangle 2">
            <a:extLst>
              <a:ext uri="{FF2B5EF4-FFF2-40B4-BE49-F238E27FC236}">
                <a16:creationId xmlns:a16="http://schemas.microsoft.com/office/drawing/2014/main" id="{858FDB91-FFAD-4316-B123-FA051DF3219C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2" name="Rectangle 3">
            <a:extLst>
              <a:ext uri="{FF2B5EF4-FFF2-40B4-BE49-F238E27FC236}">
                <a16:creationId xmlns:a16="http://schemas.microsoft.com/office/drawing/2014/main" id="{902ABF7F-A037-4808-90C7-98275F0D1D4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TW" altLang="zh-TW">
              <a:ea typeface="新細明體" panose="02020500000000000000" pitchFamily="18" charset="-120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>
            <a:extLst>
              <a:ext uri="{FF2B5EF4-FFF2-40B4-BE49-F238E27FC236}">
                <a16:creationId xmlns:a16="http://schemas.microsoft.com/office/drawing/2014/main" id="{6CA322BF-ADEF-4107-A839-3FC4AFCA42E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3A71A55-A123-4067-8F4E-E8FA5F9A5762}" type="slidenum">
              <a:rPr kumimoji="1" lang="en-US" altLang="zh-TW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新細明體" panose="02020500000000000000" pitchFamily="18" charset="-120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1" lang="en-US" altLang="zh-TW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新細明體" panose="02020500000000000000" pitchFamily="18" charset="-120"/>
              <a:cs typeface="+mn-cs"/>
            </a:endParaRPr>
          </a:p>
        </p:txBody>
      </p:sp>
      <p:sp>
        <p:nvSpPr>
          <p:cNvPr id="39939" name="Rectangle 2">
            <a:extLst>
              <a:ext uri="{FF2B5EF4-FFF2-40B4-BE49-F238E27FC236}">
                <a16:creationId xmlns:a16="http://schemas.microsoft.com/office/drawing/2014/main" id="{0B8424F3-B35B-4C97-BAAD-5FF88C3C9DA4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40" name="Rectangle 3">
            <a:extLst>
              <a:ext uri="{FF2B5EF4-FFF2-40B4-BE49-F238E27FC236}">
                <a16:creationId xmlns:a16="http://schemas.microsoft.com/office/drawing/2014/main" id="{C4FFF50F-4304-497D-8A92-F862A64FF98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TW" altLang="zh-TW">
              <a:ea typeface="新細明體" panose="02020500000000000000" pitchFamily="18" charset="-12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7">
            <a:extLst>
              <a:ext uri="{FF2B5EF4-FFF2-40B4-BE49-F238E27FC236}">
                <a16:creationId xmlns:a16="http://schemas.microsoft.com/office/drawing/2014/main" id="{05589A3C-32B7-4141-B15C-337A5884C26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56747A3-0312-4273-8CCE-219D6E0B82A7}" type="slidenum">
              <a:rPr kumimoji="1" lang="en-US" altLang="zh-TW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新細明體" panose="02020500000000000000" pitchFamily="18" charset="-120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1" lang="en-US" altLang="zh-TW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新細明體" panose="02020500000000000000" pitchFamily="18" charset="-120"/>
              <a:cs typeface="+mn-cs"/>
            </a:endParaRPr>
          </a:p>
        </p:txBody>
      </p:sp>
      <p:sp>
        <p:nvSpPr>
          <p:cNvPr id="5123" name="Rectangle 2">
            <a:extLst>
              <a:ext uri="{FF2B5EF4-FFF2-40B4-BE49-F238E27FC236}">
                <a16:creationId xmlns:a16="http://schemas.microsoft.com/office/drawing/2014/main" id="{36FEA8E7-77E2-42FB-BD8B-DEF0EE9561B8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4" name="Rectangle 3">
            <a:extLst>
              <a:ext uri="{FF2B5EF4-FFF2-40B4-BE49-F238E27FC236}">
                <a16:creationId xmlns:a16="http://schemas.microsoft.com/office/drawing/2014/main" id="{932B7D33-3A3B-4977-996B-0548B77DBAD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TW" altLang="zh-TW">
              <a:ea typeface="新細明體" panose="02020500000000000000" pitchFamily="18" charset="-120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1. </a:t>
            </a:r>
            <a:r>
              <a:rPr lang="zh-TW" altLang="en-US" sz="1200" b="0" i="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增訂權勢性騷擾類型</a:t>
            </a:r>
            <a:r>
              <a:rPr lang="zh-TW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：明確定義一般權勢性騷擾（如主管）及特別權勢性騷擾（如雇主或機關首長），且加重相關處罰。</a:t>
            </a:r>
            <a:br>
              <a:rPr lang="zh-TW" altLang="en-US" dirty="0"/>
            </a:br>
            <a:r>
              <a:rPr lang="en-US" altLang="zh-TW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2. </a:t>
            </a:r>
            <a:r>
              <a:rPr lang="zh-TW" altLang="en-US" sz="1200" b="0" i="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明確規範性騷擾管轄權</a:t>
            </a:r>
            <a:r>
              <a:rPr lang="zh-TW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：校園事件優先適用性平法，再來是工作職場的性工法，其餘歸在社會型性騷法處理，避免出現一個性騷擾事件卻有三法適用的爭議。</a:t>
            </a:r>
            <a:br>
              <a:rPr lang="zh-TW" altLang="en-US" dirty="0"/>
            </a:br>
            <a:r>
              <a:rPr lang="en-US" altLang="zh-TW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3. </a:t>
            </a:r>
            <a:r>
              <a:rPr lang="zh-TW" altLang="en-US" sz="1200" b="0" i="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擴大適用範圍</a:t>
            </a:r>
            <a:r>
              <a:rPr lang="zh-TW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：雇主為行為人時由主管機關裁處，軍警校院及矯正學校納入適用性平法。</a:t>
            </a:r>
            <a:br>
              <a:rPr lang="zh-TW" altLang="en-US" dirty="0"/>
            </a:br>
            <a:r>
              <a:rPr lang="en-US" altLang="zh-TW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4. </a:t>
            </a:r>
            <a:r>
              <a:rPr lang="zh-TW" altLang="en-US" sz="1200" b="0" i="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分層級處罰行為人</a:t>
            </a:r>
            <a:r>
              <a:rPr lang="zh-TW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：新增民事懲罰性賠償，對利用權勢者、雇主加重最高</a:t>
            </a:r>
            <a:r>
              <a:rPr lang="en-US" altLang="zh-TW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5</a:t>
            </a:r>
            <a:r>
              <a:rPr lang="zh-TW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倍；新增雇主為行為人行政罰</a:t>
            </a:r>
            <a:r>
              <a:rPr lang="en-US" altLang="zh-TW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1-100</a:t>
            </a:r>
            <a:r>
              <a:rPr lang="zh-TW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萬、調高一般性騷行為人罰鍰最高</a:t>
            </a:r>
            <a:r>
              <a:rPr lang="en-US" altLang="zh-TW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20</a:t>
            </a:r>
            <a:r>
              <a:rPr lang="zh-TW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萬元、權勢性騷最高科處罰鍰</a:t>
            </a:r>
            <a:r>
              <a:rPr lang="en-US" altLang="zh-TW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60</a:t>
            </a:r>
            <a:r>
              <a:rPr lang="zh-TW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萬元；刑事部分則新增利用權勢犯性騷擾罪者加重其刑</a:t>
            </a:r>
            <a:r>
              <a:rPr lang="en-US" altLang="zh-TW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1/2</a:t>
            </a:r>
            <a:r>
              <a:rPr lang="zh-TW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。</a:t>
            </a:r>
            <a:br>
              <a:rPr lang="zh-TW" altLang="en-US" dirty="0"/>
            </a:br>
            <a:r>
              <a:rPr lang="en-US" altLang="zh-TW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5. </a:t>
            </a:r>
            <a:r>
              <a:rPr lang="zh-TW" altLang="en-US" sz="1200" b="0" i="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強化外部申訴及監督機制</a:t>
            </a:r>
            <a:r>
              <a:rPr lang="zh-TW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：性騷擾行爲人是最高負責人，以及受害人不服雇主調查結果時，可向地方主管機關申訴，再由其調查、裁處。另雇主接獲申訴及調查結果均需通報主管機關，強化外部適法性監督。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FFAAA37-EDA3-483C-9CAB-78941B5D569B}" type="slidenum">
              <a:rPr lang="zh-TW" altLang="en-US" smtClean="0"/>
              <a:t>51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02641958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1. </a:t>
            </a:r>
            <a:r>
              <a:rPr lang="zh-TW" altLang="en-US" sz="1200" b="0" i="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增訂權勢性騷擾類型</a:t>
            </a:r>
            <a:r>
              <a:rPr lang="zh-TW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：明確定義一般權勢性騷擾（如主管）及特別權勢性騷擾（如雇主或機關首長），且加重相關處罰。</a:t>
            </a:r>
            <a:br>
              <a:rPr lang="zh-TW" altLang="en-US" dirty="0"/>
            </a:br>
            <a:r>
              <a:rPr lang="en-US" altLang="zh-TW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2. </a:t>
            </a:r>
            <a:r>
              <a:rPr lang="zh-TW" altLang="en-US" sz="1200" b="0" i="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明確規範性騷擾管轄權</a:t>
            </a:r>
            <a:r>
              <a:rPr lang="zh-TW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：校園事件優先適用性平法，再來是工作職場的性工法，其餘歸在社會型性騷法處理，避免出現一個性騷擾事件卻有三法適用的爭議。</a:t>
            </a:r>
            <a:br>
              <a:rPr lang="zh-TW" altLang="en-US" dirty="0"/>
            </a:br>
            <a:r>
              <a:rPr lang="en-US" altLang="zh-TW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3. </a:t>
            </a:r>
            <a:r>
              <a:rPr lang="zh-TW" altLang="en-US" sz="1200" b="0" i="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擴大適用範圍</a:t>
            </a:r>
            <a:r>
              <a:rPr lang="zh-TW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：雇主為行為人時由主管機關裁處，軍警校院及矯正學校納入適用性平法。</a:t>
            </a:r>
            <a:br>
              <a:rPr lang="zh-TW" altLang="en-US" dirty="0"/>
            </a:br>
            <a:r>
              <a:rPr lang="en-US" altLang="zh-TW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4. </a:t>
            </a:r>
            <a:r>
              <a:rPr lang="zh-TW" altLang="en-US" sz="1200" b="0" i="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分層級處罰行為人</a:t>
            </a:r>
            <a:r>
              <a:rPr lang="zh-TW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：新增民事懲罰性賠償，對利用權勢者、雇主加重最高</a:t>
            </a:r>
            <a:r>
              <a:rPr lang="en-US" altLang="zh-TW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5</a:t>
            </a:r>
            <a:r>
              <a:rPr lang="zh-TW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倍；新增雇主為行為人行政罰</a:t>
            </a:r>
            <a:r>
              <a:rPr lang="en-US" altLang="zh-TW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1-100</a:t>
            </a:r>
            <a:r>
              <a:rPr lang="zh-TW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萬、調高一般性騷行為人罰鍰最高</a:t>
            </a:r>
            <a:r>
              <a:rPr lang="en-US" altLang="zh-TW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20</a:t>
            </a:r>
            <a:r>
              <a:rPr lang="zh-TW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萬元、權勢性騷最高科處罰鍰</a:t>
            </a:r>
            <a:r>
              <a:rPr lang="en-US" altLang="zh-TW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60</a:t>
            </a:r>
            <a:r>
              <a:rPr lang="zh-TW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萬元；刑事部分則新增利用權勢犯性騷擾罪者加重其刑</a:t>
            </a:r>
            <a:r>
              <a:rPr lang="en-US" altLang="zh-TW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1/2</a:t>
            </a:r>
            <a:r>
              <a:rPr lang="zh-TW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。</a:t>
            </a:r>
            <a:br>
              <a:rPr lang="zh-TW" altLang="en-US" dirty="0"/>
            </a:br>
            <a:r>
              <a:rPr lang="en-US" altLang="zh-TW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5. </a:t>
            </a:r>
            <a:r>
              <a:rPr lang="zh-TW" altLang="en-US" sz="1200" b="0" i="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強化外部申訴及監督機制</a:t>
            </a:r>
            <a:r>
              <a:rPr lang="zh-TW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：性騷擾行爲人是最高負責人，以及受害人不服雇主調查結果時，可向地方主管機關申訴，再由其調查、裁處。另雇主接獲申訴及調查結果均需通報主管機關，強化外部適法性監督。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FFAAA37-EDA3-483C-9CAB-78941B5D569B}" type="slidenum">
              <a:rPr kumimoji="0" lang="zh-TW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新細明體" panose="02020500000000000000" pitchFamily="18" charset="-120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53</a:t>
            </a:fld>
            <a:endParaRPr kumimoji="0" lang="zh-TW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新細明體" panose="02020500000000000000" pitchFamily="18" charset="-12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3937134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1. </a:t>
            </a:r>
            <a:r>
              <a:rPr lang="zh-TW" altLang="en-US" sz="1200" b="0" i="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增訂權勢性騷擾類型</a:t>
            </a:r>
            <a:r>
              <a:rPr lang="zh-TW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：明確定義一般權勢性騷擾（如主管）及特別權勢性騷擾（如雇主或機關首長），且加重相關處罰。</a:t>
            </a:r>
            <a:br>
              <a:rPr lang="zh-TW" altLang="en-US" dirty="0"/>
            </a:br>
            <a:r>
              <a:rPr lang="en-US" altLang="zh-TW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2. </a:t>
            </a:r>
            <a:r>
              <a:rPr lang="zh-TW" altLang="en-US" sz="1200" b="0" i="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明確規範性騷擾管轄權</a:t>
            </a:r>
            <a:r>
              <a:rPr lang="zh-TW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：校園事件優先適用性平法，再來是工作職場的性工法，其餘歸在社會型性騷法處理，避免出現一個性騷擾事件卻有三法適用的爭議。</a:t>
            </a:r>
            <a:br>
              <a:rPr lang="zh-TW" altLang="en-US" dirty="0"/>
            </a:br>
            <a:r>
              <a:rPr lang="en-US" altLang="zh-TW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3. </a:t>
            </a:r>
            <a:r>
              <a:rPr lang="zh-TW" altLang="en-US" sz="1200" b="0" i="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擴大適用範圍</a:t>
            </a:r>
            <a:r>
              <a:rPr lang="zh-TW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：雇主為行為人時由主管機關裁處，軍警校院及矯正學校納入適用性平法。</a:t>
            </a:r>
            <a:br>
              <a:rPr lang="zh-TW" altLang="en-US" dirty="0"/>
            </a:br>
            <a:r>
              <a:rPr lang="en-US" altLang="zh-TW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4. </a:t>
            </a:r>
            <a:r>
              <a:rPr lang="zh-TW" altLang="en-US" sz="1200" b="0" i="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分層級處罰行為人</a:t>
            </a:r>
            <a:r>
              <a:rPr lang="zh-TW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：新增民事懲罰性賠償，對利用權勢者、雇主加重最高</a:t>
            </a:r>
            <a:r>
              <a:rPr lang="en-US" altLang="zh-TW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5</a:t>
            </a:r>
            <a:r>
              <a:rPr lang="zh-TW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倍；新增雇主為行為人行政罰</a:t>
            </a:r>
            <a:r>
              <a:rPr lang="en-US" altLang="zh-TW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1-100</a:t>
            </a:r>
            <a:r>
              <a:rPr lang="zh-TW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萬、調高一般性騷行為人罰鍰最高</a:t>
            </a:r>
            <a:r>
              <a:rPr lang="en-US" altLang="zh-TW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20</a:t>
            </a:r>
            <a:r>
              <a:rPr lang="zh-TW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萬元、權勢性騷最高科處罰鍰</a:t>
            </a:r>
            <a:r>
              <a:rPr lang="en-US" altLang="zh-TW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60</a:t>
            </a:r>
            <a:r>
              <a:rPr lang="zh-TW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萬元；刑事部分則新增利用權勢犯性騷擾罪者加重其刑</a:t>
            </a:r>
            <a:r>
              <a:rPr lang="en-US" altLang="zh-TW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1/2</a:t>
            </a:r>
            <a:r>
              <a:rPr lang="zh-TW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。</a:t>
            </a:r>
            <a:br>
              <a:rPr lang="zh-TW" altLang="en-US" dirty="0"/>
            </a:br>
            <a:r>
              <a:rPr lang="en-US" altLang="zh-TW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5. </a:t>
            </a:r>
            <a:r>
              <a:rPr lang="zh-TW" altLang="en-US" sz="1200" b="0" i="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強化外部申訴及監督機制</a:t>
            </a:r>
            <a:r>
              <a:rPr lang="zh-TW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：性騷擾行爲人是最高負責人，以及受害人不服雇主調查結果時，可向地方主管機關申訴，再由其調查、裁處。另雇主接獲申訴及調查結果均需通報主管機關，強化外部適法性監督。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FFAAA37-EDA3-483C-9CAB-78941B5D569B}" type="slidenum">
              <a:rPr kumimoji="0" lang="zh-TW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新細明體" panose="02020500000000000000" pitchFamily="18" charset="-120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54</a:t>
            </a:fld>
            <a:endParaRPr kumimoji="0" lang="zh-TW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新細明體" panose="02020500000000000000" pitchFamily="18" charset="-12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7664867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>
            <a:extLst>
              <a:ext uri="{FF2B5EF4-FFF2-40B4-BE49-F238E27FC236}">
                <a16:creationId xmlns:a16="http://schemas.microsoft.com/office/drawing/2014/main" id="{B22F3812-182B-4718-A804-0A3A1C288C4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A4DB810-9863-41FA-B6FA-5F1AD1191BB5}" type="slidenum">
              <a:rPr kumimoji="1" lang="en-US" altLang="zh-TW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新細明體" panose="02020500000000000000" pitchFamily="18" charset="-120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1" lang="en-US" altLang="zh-TW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新細明體" panose="02020500000000000000" pitchFamily="18" charset="-120"/>
              <a:cs typeface="+mn-cs"/>
            </a:endParaRPr>
          </a:p>
        </p:txBody>
      </p:sp>
      <p:sp>
        <p:nvSpPr>
          <p:cNvPr id="7171" name="Rectangle 2">
            <a:extLst>
              <a:ext uri="{FF2B5EF4-FFF2-40B4-BE49-F238E27FC236}">
                <a16:creationId xmlns:a16="http://schemas.microsoft.com/office/drawing/2014/main" id="{03486250-FD8F-4277-919A-C8640685F026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2" name="Rectangle 3">
            <a:extLst>
              <a:ext uri="{FF2B5EF4-FFF2-40B4-BE49-F238E27FC236}">
                <a16:creationId xmlns:a16="http://schemas.microsoft.com/office/drawing/2014/main" id="{18ECB2B7-6F3E-4115-8B1C-29F99B3BBA6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TW" altLang="zh-TW">
              <a:ea typeface="新細明體" panose="02020500000000000000" pitchFamily="18" charset="-12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>
            <a:extLst>
              <a:ext uri="{FF2B5EF4-FFF2-40B4-BE49-F238E27FC236}">
                <a16:creationId xmlns:a16="http://schemas.microsoft.com/office/drawing/2014/main" id="{28E96047-F761-4B6B-8D20-FD5D1B9CC59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F1E7024-D196-405D-8825-D1C9F63236D5}" type="slidenum">
              <a:rPr kumimoji="1" lang="en-US" altLang="zh-TW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新細明體" panose="02020500000000000000" pitchFamily="18" charset="-120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1" lang="en-US" altLang="zh-TW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新細明體" panose="02020500000000000000" pitchFamily="18" charset="-120"/>
              <a:cs typeface="+mn-cs"/>
            </a:endParaRPr>
          </a:p>
        </p:txBody>
      </p:sp>
      <p:sp>
        <p:nvSpPr>
          <p:cNvPr id="9219" name="Rectangle 2">
            <a:extLst>
              <a:ext uri="{FF2B5EF4-FFF2-40B4-BE49-F238E27FC236}">
                <a16:creationId xmlns:a16="http://schemas.microsoft.com/office/drawing/2014/main" id="{C390E8A0-5D15-4E1A-B89F-72D40157722C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20" name="Rectangle 3">
            <a:extLst>
              <a:ext uri="{FF2B5EF4-FFF2-40B4-BE49-F238E27FC236}">
                <a16:creationId xmlns:a16="http://schemas.microsoft.com/office/drawing/2014/main" id="{1D7AEFEB-1936-4D1B-AE95-C35B8491727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TW" altLang="zh-TW">
              <a:ea typeface="新細明體" panose="02020500000000000000" pitchFamily="18" charset="-12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7">
            <a:extLst>
              <a:ext uri="{FF2B5EF4-FFF2-40B4-BE49-F238E27FC236}">
                <a16:creationId xmlns:a16="http://schemas.microsoft.com/office/drawing/2014/main" id="{C65AF28D-0BAB-4184-B29A-9889866A9ED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C57D910-BC0E-4C24-8FB1-15F712A6B13C}" type="slidenum">
              <a:rPr kumimoji="1" lang="en-US" altLang="zh-TW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新細明體" panose="02020500000000000000" pitchFamily="18" charset="-120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1" lang="en-US" altLang="zh-TW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新細明體" panose="02020500000000000000" pitchFamily="18" charset="-120"/>
              <a:cs typeface="+mn-cs"/>
            </a:endParaRPr>
          </a:p>
        </p:txBody>
      </p:sp>
      <p:sp>
        <p:nvSpPr>
          <p:cNvPr id="11267" name="Rectangle 2">
            <a:extLst>
              <a:ext uri="{FF2B5EF4-FFF2-40B4-BE49-F238E27FC236}">
                <a16:creationId xmlns:a16="http://schemas.microsoft.com/office/drawing/2014/main" id="{6F46F3DE-F81C-4FD7-838F-5D6114D54CD9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8" name="Rectangle 3">
            <a:extLst>
              <a:ext uri="{FF2B5EF4-FFF2-40B4-BE49-F238E27FC236}">
                <a16:creationId xmlns:a16="http://schemas.microsoft.com/office/drawing/2014/main" id="{14FEDEAE-6CE8-4B8F-831C-5AC3381510E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TW" altLang="zh-TW">
              <a:ea typeface="新細明體" panose="02020500000000000000" pitchFamily="18" charset="-12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7">
            <a:extLst>
              <a:ext uri="{FF2B5EF4-FFF2-40B4-BE49-F238E27FC236}">
                <a16:creationId xmlns:a16="http://schemas.microsoft.com/office/drawing/2014/main" id="{2D4D9DB6-8BCC-41AA-B5D1-DCFD20C84DA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E623039-9BCC-4DE8-BE4D-CC65AD544365}" type="slidenum">
              <a:rPr kumimoji="1" lang="en-US" altLang="zh-TW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新細明體" panose="02020500000000000000" pitchFamily="18" charset="-120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1" lang="en-US" altLang="zh-TW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新細明體" panose="02020500000000000000" pitchFamily="18" charset="-120"/>
              <a:cs typeface="+mn-cs"/>
            </a:endParaRPr>
          </a:p>
        </p:txBody>
      </p:sp>
      <p:sp>
        <p:nvSpPr>
          <p:cNvPr id="13315" name="Rectangle 2">
            <a:extLst>
              <a:ext uri="{FF2B5EF4-FFF2-40B4-BE49-F238E27FC236}">
                <a16:creationId xmlns:a16="http://schemas.microsoft.com/office/drawing/2014/main" id="{77AD6874-9469-4A45-A954-4C3198014B17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6" name="Rectangle 3">
            <a:extLst>
              <a:ext uri="{FF2B5EF4-FFF2-40B4-BE49-F238E27FC236}">
                <a16:creationId xmlns:a16="http://schemas.microsoft.com/office/drawing/2014/main" id="{D174FC3B-CBE3-4F49-B899-D325CA8A93A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TW" altLang="zh-TW">
              <a:ea typeface="新細明體" panose="02020500000000000000" pitchFamily="18" charset="-12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7">
            <a:extLst>
              <a:ext uri="{FF2B5EF4-FFF2-40B4-BE49-F238E27FC236}">
                <a16:creationId xmlns:a16="http://schemas.microsoft.com/office/drawing/2014/main" id="{4922434B-6E21-4678-94F8-EC059C6D389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D868D09-BC22-4734-B641-E8B666B66433}" type="slidenum">
              <a:rPr kumimoji="1" lang="en-US" altLang="zh-TW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新細明體" panose="02020500000000000000" pitchFamily="18" charset="-120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1" lang="en-US" altLang="zh-TW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新細明體" panose="02020500000000000000" pitchFamily="18" charset="-120"/>
              <a:cs typeface="+mn-cs"/>
            </a:endParaRPr>
          </a:p>
        </p:txBody>
      </p:sp>
      <p:sp>
        <p:nvSpPr>
          <p:cNvPr id="15363" name="Rectangle 2">
            <a:extLst>
              <a:ext uri="{FF2B5EF4-FFF2-40B4-BE49-F238E27FC236}">
                <a16:creationId xmlns:a16="http://schemas.microsoft.com/office/drawing/2014/main" id="{62D49DCB-0BF3-4611-93D5-5FEE589AFE32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4" name="Rectangle 3">
            <a:extLst>
              <a:ext uri="{FF2B5EF4-FFF2-40B4-BE49-F238E27FC236}">
                <a16:creationId xmlns:a16="http://schemas.microsoft.com/office/drawing/2014/main" id="{7D44BCDC-4049-4932-8CD7-B870C8F74B6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zh-TW" altLang="en-US">
                <a:ea typeface="新細明體" panose="02020500000000000000" pitchFamily="18" charset="-120"/>
              </a:rPr>
              <a:t>企業家每天精打細算數星星，以為擁有這些星星。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>
            <a:extLst>
              <a:ext uri="{FF2B5EF4-FFF2-40B4-BE49-F238E27FC236}">
                <a16:creationId xmlns:a16="http://schemas.microsoft.com/office/drawing/2014/main" id="{DF31A016-ABD9-4D94-97C9-9D7EA793366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718DDEA-E164-48B6-8316-D0EB41A188A8}" type="slidenum">
              <a:rPr kumimoji="1" lang="en-US" altLang="zh-TW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新細明體" panose="02020500000000000000" pitchFamily="18" charset="-120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1" lang="en-US" altLang="zh-TW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新細明體" panose="02020500000000000000" pitchFamily="18" charset="-120"/>
              <a:cs typeface="+mn-cs"/>
            </a:endParaRPr>
          </a:p>
        </p:txBody>
      </p:sp>
      <p:sp>
        <p:nvSpPr>
          <p:cNvPr id="17411" name="Rectangle 2">
            <a:extLst>
              <a:ext uri="{FF2B5EF4-FFF2-40B4-BE49-F238E27FC236}">
                <a16:creationId xmlns:a16="http://schemas.microsoft.com/office/drawing/2014/main" id="{B2B668FD-3DE1-416B-BE54-D330F1714CC4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2" name="Rectangle 3">
            <a:extLst>
              <a:ext uri="{FF2B5EF4-FFF2-40B4-BE49-F238E27FC236}">
                <a16:creationId xmlns:a16="http://schemas.microsoft.com/office/drawing/2014/main" id="{7CF50ABE-D268-41F6-BCE4-30F500F6551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TW" altLang="zh-TW">
              <a:ea typeface="新細明體" panose="02020500000000000000" pitchFamily="18" charset="-12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>
            <a:extLst>
              <a:ext uri="{FF2B5EF4-FFF2-40B4-BE49-F238E27FC236}">
                <a16:creationId xmlns:a16="http://schemas.microsoft.com/office/drawing/2014/main" id="{7E1AEADF-2546-49A6-BD9B-5B4B2410BB0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FC1DE21-8CB8-4446-9DD0-C5153699630A}" type="slidenum">
              <a:rPr kumimoji="1" lang="en-US" altLang="zh-TW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新細明體" panose="02020500000000000000" pitchFamily="18" charset="-120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1" lang="en-US" altLang="zh-TW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新細明體" panose="02020500000000000000" pitchFamily="18" charset="-120"/>
              <a:cs typeface="+mn-cs"/>
            </a:endParaRPr>
          </a:p>
        </p:txBody>
      </p:sp>
      <p:sp>
        <p:nvSpPr>
          <p:cNvPr id="19459" name="Rectangle 2">
            <a:extLst>
              <a:ext uri="{FF2B5EF4-FFF2-40B4-BE49-F238E27FC236}">
                <a16:creationId xmlns:a16="http://schemas.microsoft.com/office/drawing/2014/main" id="{C55B2A79-FC51-40E5-A333-B38A97C0A52F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0" name="Rectangle 3">
            <a:extLst>
              <a:ext uri="{FF2B5EF4-FFF2-40B4-BE49-F238E27FC236}">
                <a16:creationId xmlns:a16="http://schemas.microsoft.com/office/drawing/2014/main" id="{20DB4368-E168-442D-8777-133CD8BA366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TW" altLang="zh-TW">
              <a:ea typeface="新細明體" panose="02020500000000000000" pitchFamily="18" charset="-12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9"/>
            <a:ext cx="7772400" cy="1470025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/>
              <a:t>按一下以編輯母片副標題樣式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243262-2455-485C-A41C-3DA3A9F9AC48}" type="datetime1">
              <a:rPr lang="zh-TW" altLang="en-US" smtClean="0"/>
              <a:pPr/>
              <a:t>2023/8/28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ACCD94-EAD2-4B39-A6A5-1A9D4051A877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1351974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551A01-F345-4EE9-BAE8-5CDF876444BC}" type="datetime1">
              <a:rPr lang="zh-TW" altLang="en-US" smtClean="0"/>
              <a:pPr/>
              <a:t>2023/8/28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ACCD94-EAD2-4B39-A6A5-1A9D4051A877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229780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8839200" y="274642"/>
            <a:ext cx="2743200" cy="5851525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609600" y="274642"/>
            <a:ext cx="8077200" cy="5851525"/>
          </a:xfrm>
        </p:spPr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841E3C-DC83-40AB-9EA2-2978B17FCBCB}" type="datetime1">
              <a:rPr lang="zh-TW" altLang="en-US" smtClean="0"/>
              <a:pPr/>
              <a:t>2023/8/28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ACCD94-EAD2-4B39-A6A5-1A9D4051A877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7106528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標題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zh-TW" altLang="en-US"/>
              <a:t>按一下以編輯母片標題樣式</a:t>
            </a:r>
            <a:endParaRPr kumimoji="0" lang="en-US"/>
          </a:p>
        </p:txBody>
      </p:sp>
      <p:sp>
        <p:nvSpPr>
          <p:cNvPr id="22" name="副標題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zh-TW" altLang="en-US"/>
              <a:t>按一下以編輯母片副標題樣式</a:t>
            </a:r>
            <a:endParaRPr kumimoji="0" 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27F467-83CD-43DA-9C76-5622D038C8B9}" type="datetimeFigureOut">
              <a:rPr lang="zh-TW" altLang="en-US" smtClean="0"/>
              <a:pPr/>
              <a:t>2023/8/28</a:t>
            </a:fld>
            <a:endParaRPr lang="zh-TW" altLang="en-US"/>
          </a:p>
        </p:txBody>
      </p:sp>
      <p:sp>
        <p:nvSpPr>
          <p:cNvPr id="20" name="頁尾版面配置區 1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10" name="投影片編號版面配置區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C78544-CDA5-4CFC-947C-093FA690D121}" type="slidenum">
              <a:rPr lang="zh-TW" altLang="en-US" smtClean="0"/>
              <a:pPr/>
              <a:t>‹#›</a:t>
            </a:fld>
            <a:endParaRPr lang="zh-TW" altLang="en-US"/>
          </a:p>
        </p:txBody>
      </p:sp>
      <p:sp>
        <p:nvSpPr>
          <p:cNvPr id="8" name="橢圓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橢圓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TW" altLang="en-US"/>
              <a:t>按一下以編輯母片標題樣式</a:t>
            </a:r>
            <a:endParaRPr kumimoji="0" 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TW" altLang="en-US"/>
              <a:t>按一下以編輯母片文字樣式</a:t>
            </a:r>
          </a:p>
          <a:p>
            <a:pPr lvl="1" eaLnBrk="1" latinLnBrk="0" hangingPunct="1"/>
            <a:r>
              <a:rPr lang="zh-TW" altLang="en-US"/>
              <a:t>第二層</a:t>
            </a:r>
          </a:p>
          <a:p>
            <a:pPr lvl="2" eaLnBrk="1" latinLnBrk="0" hangingPunct="1"/>
            <a:r>
              <a:rPr lang="zh-TW" altLang="en-US"/>
              <a:t>第三層</a:t>
            </a:r>
          </a:p>
          <a:p>
            <a:pPr lvl="3" eaLnBrk="1" latinLnBrk="0" hangingPunct="1"/>
            <a:r>
              <a:rPr lang="zh-TW" altLang="en-US"/>
              <a:t>第四層</a:t>
            </a:r>
          </a:p>
          <a:p>
            <a:pPr lvl="4" eaLnBrk="1" latinLnBrk="0" hangingPunct="1"/>
            <a:r>
              <a:rPr lang="zh-TW" altLang="en-US"/>
              <a:t>第五層</a:t>
            </a:r>
            <a:endParaRPr kumimoji="0"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27F467-83CD-43DA-9C76-5622D038C8B9}" type="datetimeFigureOut">
              <a:rPr lang="zh-TW" altLang="en-US" smtClean="0"/>
              <a:pPr/>
              <a:t>2023/8/28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C78544-CDA5-4CFC-947C-093FA690D121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zh-TW" altLang="en-US"/>
              <a:t>按一下以編輯母片標題樣式</a:t>
            </a:r>
            <a:endParaRPr kumimoji="0"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zh-TW" altLang="en-US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27F467-83CD-43DA-9C76-5622D038C8B9}" type="datetimeFigureOut">
              <a:rPr lang="zh-TW" altLang="en-US" smtClean="0"/>
              <a:pPr/>
              <a:t>2023/8/28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C78544-CDA5-4CFC-947C-093FA690D121}" type="slidenum">
              <a:rPr lang="zh-TW" altLang="en-US" smtClean="0"/>
              <a:pPr/>
              <a:t>‹#›</a:t>
            </a:fld>
            <a:endParaRPr lang="zh-TW" altLang="en-US"/>
          </a:p>
        </p:txBody>
      </p:sp>
      <p:sp>
        <p:nvSpPr>
          <p:cNvPr id="10" name="矩形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橢圓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橢圓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/>
          <a:p>
            <a:r>
              <a:rPr kumimoji="0" lang="zh-TW" altLang="en-US"/>
              <a:t>按一下以編輯母片標題樣式</a:t>
            </a:r>
            <a:endParaRPr kumimoji="0" 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zh-TW" altLang="en-US"/>
              <a:t>按一下以編輯母片文字樣式</a:t>
            </a:r>
          </a:p>
          <a:p>
            <a:pPr lvl="1" eaLnBrk="1" latinLnBrk="0" hangingPunct="1"/>
            <a:r>
              <a:rPr lang="zh-TW" altLang="en-US"/>
              <a:t>第二層</a:t>
            </a:r>
          </a:p>
          <a:p>
            <a:pPr lvl="2" eaLnBrk="1" latinLnBrk="0" hangingPunct="1"/>
            <a:r>
              <a:rPr lang="zh-TW" altLang="en-US"/>
              <a:t>第三層</a:t>
            </a:r>
          </a:p>
          <a:p>
            <a:pPr lvl="3" eaLnBrk="1" latinLnBrk="0" hangingPunct="1"/>
            <a:r>
              <a:rPr lang="zh-TW" altLang="en-US"/>
              <a:t>第四層</a:t>
            </a:r>
          </a:p>
          <a:p>
            <a:pPr lvl="4" eaLnBrk="1" latinLnBrk="0" hangingPunct="1"/>
            <a:r>
              <a:rPr lang="zh-TW" altLang="en-US"/>
              <a:t>第五層</a:t>
            </a:r>
            <a:endParaRPr kumimoji="0" 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zh-TW" altLang="en-US"/>
              <a:t>按一下以編輯母片文字樣式</a:t>
            </a:r>
          </a:p>
          <a:p>
            <a:pPr lvl="1" eaLnBrk="1" latinLnBrk="0" hangingPunct="1"/>
            <a:r>
              <a:rPr lang="zh-TW" altLang="en-US"/>
              <a:t>第二層</a:t>
            </a:r>
          </a:p>
          <a:p>
            <a:pPr lvl="2" eaLnBrk="1" latinLnBrk="0" hangingPunct="1"/>
            <a:r>
              <a:rPr lang="zh-TW" altLang="en-US"/>
              <a:t>第三層</a:t>
            </a:r>
          </a:p>
          <a:p>
            <a:pPr lvl="3" eaLnBrk="1" latinLnBrk="0" hangingPunct="1"/>
            <a:r>
              <a:rPr lang="zh-TW" altLang="en-US"/>
              <a:t>第四層</a:t>
            </a:r>
          </a:p>
          <a:p>
            <a:pPr lvl="4" eaLnBrk="1" latinLnBrk="0" hangingPunct="1"/>
            <a:r>
              <a:rPr lang="zh-TW" altLang="en-US"/>
              <a:t>第五層</a:t>
            </a:r>
            <a:endParaRPr kumimoji="0" 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27F467-83CD-43DA-9C76-5622D038C8B9}" type="datetimeFigureOut">
              <a:rPr lang="zh-TW" altLang="en-US" smtClean="0"/>
              <a:pPr/>
              <a:t>2023/8/28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C78544-CDA5-4CFC-947C-093FA690D121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zh-TW" altLang="en-US"/>
              <a:t>按一下以編輯母片標題樣式</a:t>
            </a:r>
            <a:endParaRPr kumimoji="0"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zh-TW" altLang="en-US"/>
              <a:t>按一下以編輯母片文字樣式</a:t>
            </a:r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zh-TW" altLang="en-US"/>
              <a:t>按一下以編輯母片文字樣式</a:t>
            </a:r>
          </a:p>
        </p:txBody>
      </p:sp>
      <p:sp>
        <p:nvSpPr>
          <p:cNvPr id="5" name="內容版面配置區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zh-TW" altLang="en-US"/>
              <a:t>按一下以編輯母片文字樣式</a:t>
            </a:r>
          </a:p>
          <a:p>
            <a:pPr lvl="1" eaLnBrk="1" latinLnBrk="0" hangingPunct="1"/>
            <a:r>
              <a:rPr lang="zh-TW" altLang="en-US"/>
              <a:t>第二層</a:t>
            </a:r>
          </a:p>
          <a:p>
            <a:pPr lvl="2" eaLnBrk="1" latinLnBrk="0" hangingPunct="1"/>
            <a:r>
              <a:rPr lang="zh-TW" altLang="en-US"/>
              <a:t>第三層</a:t>
            </a:r>
          </a:p>
          <a:p>
            <a:pPr lvl="3" eaLnBrk="1" latinLnBrk="0" hangingPunct="1"/>
            <a:r>
              <a:rPr lang="zh-TW" altLang="en-US"/>
              <a:t>第四層</a:t>
            </a:r>
          </a:p>
          <a:p>
            <a:pPr lvl="4" eaLnBrk="1" latinLnBrk="0" hangingPunct="1"/>
            <a:r>
              <a:rPr lang="zh-TW" altLang="en-US"/>
              <a:t>第五層</a:t>
            </a:r>
            <a:endParaRPr kumimoji="0" lang="en-US"/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zh-TW" altLang="en-US"/>
              <a:t>按一下以編輯母片文字樣式</a:t>
            </a:r>
          </a:p>
          <a:p>
            <a:pPr lvl="1" eaLnBrk="1" latinLnBrk="0" hangingPunct="1"/>
            <a:r>
              <a:rPr lang="zh-TW" altLang="en-US"/>
              <a:t>第二層</a:t>
            </a:r>
          </a:p>
          <a:p>
            <a:pPr lvl="2" eaLnBrk="1" latinLnBrk="0" hangingPunct="1"/>
            <a:r>
              <a:rPr lang="zh-TW" altLang="en-US"/>
              <a:t>第三層</a:t>
            </a:r>
          </a:p>
          <a:p>
            <a:pPr lvl="3" eaLnBrk="1" latinLnBrk="0" hangingPunct="1"/>
            <a:r>
              <a:rPr lang="zh-TW" altLang="en-US"/>
              <a:t>第四層</a:t>
            </a:r>
          </a:p>
          <a:p>
            <a:pPr lvl="4" eaLnBrk="1" latinLnBrk="0" hangingPunct="1"/>
            <a:r>
              <a:rPr lang="zh-TW" altLang="en-US"/>
              <a:t>第五層</a:t>
            </a:r>
            <a:endParaRPr kumimoji="0" 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27F467-83CD-43DA-9C76-5622D038C8B9}" type="datetimeFigureOut">
              <a:rPr lang="zh-TW" altLang="en-US" smtClean="0"/>
              <a:pPr/>
              <a:t>2023/8/28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C78544-CDA5-4CFC-947C-093FA690D121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/>
          <a:p>
            <a:r>
              <a:rPr kumimoji="0" lang="zh-TW" altLang="en-US"/>
              <a:t>按一下以編輯母片標題樣式</a:t>
            </a:r>
            <a:endParaRPr kumimoji="0"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27F467-83CD-43DA-9C76-5622D038C8B9}" type="datetimeFigureOut">
              <a:rPr lang="zh-TW" altLang="en-US" smtClean="0"/>
              <a:pPr/>
              <a:t>2023/8/28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C78544-CDA5-4CFC-947C-093FA690D121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27F467-83CD-43DA-9C76-5622D038C8B9}" type="datetimeFigureOut">
              <a:rPr lang="zh-TW" altLang="en-US" smtClean="0"/>
              <a:pPr/>
              <a:t>2023/8/28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C78544-CDA5-4CFC-947C-093FA690D121}" type="slidenum">
              <a:rPr lang="zh-TW" altLang="en-US" smtClean="0"/>
              <a:pPr/>
              <a:t>‹#›</a:t>
            </a:fld>
            <a:endParaRPr lang="zh-TW" altLang="en-US"/>
          </a:p>
        </p:txBody>
      </p:sp>
      <p:sp>
        <p:nvSpPr>
          <p:cNvPr id="6" name="矩形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zh-TW" altLang="en-US"/>
              <a:t>按一下以編輯母片標題樣式</a:t>
            </a:r>
            <a:endParaRPr kumimoji="0"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zh-TW" altLang="en-US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zh-TW" altLang="en-US"/>
              <a:t>按一下以編輯母片文字樣式</a:t>
            </a:r>
          </a:p>
          <a:p>
            <a:pPr lvl="1" eaLnBrk="1" latinLnBrk="0" hangingPunct="1"/>
            <a:r>
              <a:rPr lang="zh-TW" altLang="en-US"/>
              <a:t>第二層</a:t>
            </a:r>
          </a:p>
          <a:p>
            <a:pPr lvl="2" eaLnBrk="1" latinLnBrk="0" hangingPunct="1"/>
            <a:r>
              <a:rPr lang="zh-TW" altLang="en-US"/>
              <a:t>第三層</a:t>
            </a:r>
          </a:p>
          <a:p>
            <a:pPr lvl="3" eaLnBrk="1" latinLnBrk="0" hangingPunct="1"/>
            <a:r>
              <a:rPr lang="zh-TW" altLang="en-US"/>
              <a:t>第四層</a:t>
            </a:r>
          </a:p>
          <a:p>
            <a:pPr lvl="4" eaLnBrk="1" latinLnBrk="0" hangingPunct="1"/>
            <a:r>
              <a:rPr lang="zh-TW" altLang="en-US"/>
              <a:t>第五層</a:t>
            </a:r>
            <a:endParaRPr kumimoji="0" 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27F467-83CD-43DA-9C76-5622D038C8B9}" type="datetimeFigureOut">
              <a:rPr lang="zh-TW" altLang="en-US" smtClean="0"/>
              <a:pPr/>
              <a:t>2023/8/28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C78544-CDA5-4CFC-947C-093FA690D121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FDAAE4-9CF5-47DB-AB7F-DC7A126EF93A}" type="datetime1">
              <a:rPr lang="zh-TW" altLang="en-US" smtClean="0"/>
              <a:pPr/>
              <a:t>2023/8/28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ACCD94-EAD2-4B39-A6A5-1A9D4051A877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6301430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zh-TW" altLang="en-US"/>
              <a:t>按一下以編輯母片標題樣式</a:t>
            </a:r>
            <a:endParaRPr kumimoji="0" 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27F467-83CD-43DA-9C76-5622D038C8B9}" type="datetimeFigureOut">
              <a:rPr lang="zh-TW" altLang="en-US" smtClean="0"/>
              <a:pPr/>
              <a:t>2023/8/28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C78544-CDA5-4CFC-947C-093FA690D121}" type="slidenum">
              <a:rPr lang="zh-TW" altLang="en-US" smtClean="0"/>
              <a:pPr/>
              <a:t>‹#›</a:t>
            </a:fld>
            <a:endParaRPr lang="zh-TW" altLang="en-US"/>
          </a:p>
        </p:txBody>
      </p:sp>
      <p:sp>
        <p:nvSpPr>
          <p:cNvPr id="8" name="矩形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/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zh-TW" altLang="en-US"/>
              <a:t>按一下圖示以新增圖片</a:t>
            </a:r>
            <a:endParaRPr kumimoji="0" lang="en-US" dirty="0"/>
          </a:p>
        </p:txBody>
      </p:sp>
      <p:sp>
        <p:nvSpPr>
          <p:cNvPr id="9" name="流程圖: 程序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流程圖: 程序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zh-TW" altLang="en-US"/>
              <a:t>按一下以編輯母片文字樣式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TW" altLang="en-US"/>
              <a:t>按一下以編輯母片標題樣式</a:t>
            </a:r>
            <a:endParaRPr kumimoji="0"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TW" altLang="en-US"/>
              <a:t>按一下以編輯母片文字樣式</a:t>
            </a:r>
          </a:p>
          <a:p>
            <a:pPr lvl="1" eaLnBrk="1" latinLnBrk="0" hangingPunct="1"/>
            <a:r>
              <a:rPr lang="zh-TW" altLang="en-US"/>
              <a:t>第二層</a:t>
            </a:r>
          </a:p>
          <a:p>
            <a:pPr lvl="2" eaLnBrk="1" latinLnBrk="0" hangingPunct="1"/>
            <a:r>
              <a:rPr lang="zh-TW" altLang="en-US"/>
              <a:t>第三層</a:t>
            </a:r>
          </a:p>
          <a:p>
            <a:pPr lvl="3" eaLnBrk="1" latinLnBrk="0" hangingPunct="1"/>
            <a:r>
              <a:rPr lang="zh-TW" altLang="en-US"/>
              <a:t>第四層</a:t>
            </a:r>
          </a:p>
          <a:p>
            <a:pPr lvl="4" eaLnBrk="1" latinLnBrk="0" hangingPunct="1"/>
            <a:r>
              <a:rPr lang="zh-TW" altLang="en-US"/>
              <a:t>第五層</a:t>
            </a:r>
            <a:endParaRPr kumimoji="0"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27F467-83CD-43DA-9C76-5622D038C8B9}" type="datetimeFigureOut">
              <a:rPr lang="zh-TW" altLang="en-US" smtClean="0"/>
              <a:pPr/>
              <a:t>2023/8/28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C78544-CDA5-4CFC-947C-093FA690D121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/>
          <a:p>
            <a:r>
              <a:rPr kumimoji="0" lang="zh-TW" altLang="en-US"/>
              <a:t>按一下以編輯母片標題樣式</a:t>
            </a:r>
            <a:endParaRPr kumimoji="0"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zh-TW" altLang="en-US"/>
              <a:t>按一下以編輯母片文字樣式</a:t>
            </a:r>
          </a:p>
          <a:p>
            <a:pPr lvl="1" eaLnBrk="1" latinLnBrk="0" hangingPunct="1"/>
            <a:r>
              <a:rPr lang="zh-TW" altLang="en-US"/>
              <a:t>第二層</a:t>
            </a:r>
          </a:p>
          <a:p>
            <a:pPr lvl="2" eaLnBrk="1" latinLnBrk="0" hangingPunct="1"/>
            <a:r>
              <a:rPr lang="zh-TW" altLang="en-US"/>
              <a:t>第三層</a:t>
            </a:r>
          </a:p>
          <a:p>
            <a:pPr lvl="3" eaLnBrk="1" latinLnBrk="0" hangingPunct="1"/>
            <a:r>
              <a:rPr lang="zh-TW" altLang="en-US"/>
              <a:t>第四層</a:t>
            </a:r>
          </a:p>
          <a:p>
            <a:pPr lvl="4" eaLnBrk="1" latinLnBrk="0" hangingPunct="1"/>
            <a:r>
              <a:rPr lang="zh-TW" altLang="en-US"/>
              <a:t>第五層</a:t>
            </a:r>
            <a:endParaRPr kumimoji="0"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27F467-83CD-43DA-9C76-5622D038C8B9}" type="datetimeFigureOut">
              <a:rPr lang="zh-TW" altLang="en-US" smtClean="0"/>
              <a:pPr/>
              <a:t>2023/8/28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C78544-CDA5-4CFC-947C-093FA690D121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TW" altLang="en-US"/>
              <a:t>按一下以編輯母片副標題樣式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ADA4B6B9-D458-46F3-8815-4783A5D6267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D968C1F5-135E-4FA6-AC34-4544B7EA522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35CFEA1E-3D70-4229-8063-BDC1998F064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DAB299-5B6C-4FF1-8932-FF1E37316A31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12960418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48470EA0-DAE9-439D-BFF0-5301F4120F1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6BED6B49-C2C3-48D6-B7C0-1ED27F3DA7B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CD76DC9B-D9BD-4C2E-8594-ADA3D14BB92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01673D-1274-4936-A7CB-99F13A94C90C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94663691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4B70B874-4F2A-4A68-8691-BC885F7866F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9C698AB6-54B0-4ED0-91FC-CA1F2283FEB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BEC9E7B3-880E-4995-9AAF-DAA3F4992C0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7639D7-53E2-4EEB-971A-BF35423BC718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95003088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8947D7D-B6E6-444D-81FC-DFB26003A70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9254830-9523-4DDE-BEE8-A74E6BC66B0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2A7CBF-02E4-4176-82DB-94509A5770A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B2ACE4-B4E3-49A6-ABE9-A714B23932E0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90119333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25B07720-C84A-43AB-A477-F33E45858AC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8202B98A-C0CE-481E-9CBE-74D6EB2A87B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B0E58EC5-7F11-4940-8DC7-74FC62DC8E5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CACE5C-AF58-46E5-AE34-A78503AE34DC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53245206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7213FC45-8A60-4C59-BFE6-843C1B4F7D9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57AE6C7F-F8A2-43A8-A17D-32C3BD8371F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7FDE8452-E4CB-47C9-95C3-2EACDD2D20A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71441F-8618-420A-9DD8-B01E2ED5587B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82992558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id="{ED2D8712-D3BE-4811-A483-B43D0C53156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1EA7F947-7B76-41CA-8F59-411ECF733C1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7AB37F66-E673-4301-88B8-E23BFE129F4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47BE1B-88D2-457D-ACD6-AC3C4232B570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4873684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4"/>
            <a:ext cx="7772400" cy="1362075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92965C-294B-4111-AE90-9E3DEC489108}" type="datetime1">
              <a:rPr lang="zh-TW" altLang="en-US" smtClean="0"/>
              <a:pPr/>
              <a:t>2023/8/28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ACCD94-EAD2-4B39-A6A5-1A9D4051A877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625659007"/>
      </p:ext>
    </p:extLst>
  </p:cSld>
  <p:clrMapOvr>
    <a:masterClrMapping/>
  </p:clrMapOvr>
  <p:hf hdr="0" dt="0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81A731C-1D58-4200-8457-F5EF5014499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F559251-2AA7-4830-946A-217E16BC95D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F64A043-694B-4FA6-836A-176B273C0EF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C285E2-0E06-4007-B634-6302502A6390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87144234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TW" altLang="en-US" noProof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E897F18-51C5-49D9-8AEF-9A4679F57F2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A488242-AF26-4B04-B2C1-C078A9DCFAF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280C940-69BF-4853-B00C-A628E64C43A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B99496-E3BE-44A4-A0FF-A3DBA08A5846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72130470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AA4D7D6B-5A1E-4947-811C-167B1077CC3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C6325E96-F26D-462C-BA4D-FDEFCE5DDDD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AE680851-C1DD-4E8D-BC7E-E01AA9E0857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D8E878-5EF9-4D6A-A6C4-407E1F53A195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30832499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FB28FDFB-BFF8-46CA-A234-DAA74DDA9E7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3F7D2442-5D60-4E56-A0CE-AD3471ADC60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1C228C8B-F502-4947-818E-F684F3E9BE7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E2566B-DF6C-4AA4-83C2-5CC4C19B44EA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38342223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標題，文字及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quarter" idx="2"/>
          </p:nvPr>
        </p:nvSpPr>
        <p:spPr>
          <a:xfrm>
            <a:off x="4648200" y="1981200"/>
            <a:ext cx="3810000" cy="1981200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內容版面配置區 4"/>
          <p:cNvSpPr>
            <a:spLocks noGrp="1"/>
          </p:cNvSpPr>
          <p:nvPr>
            <p:ph sz="quarter" idx="3"/>
          </p:nvPr>
        </p:nvSpPr>
        <p:spPr>
          <a:xfrm>
            <a:off x="4648200" y="4114800"/>
            <a:ext cx="3810000" cy="1981200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BCBD35A1-D538-4033-BD00-61DB67F178C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8237C141-7B10-4FD1-89E0-08E326562B1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C9DC578A-AD34-4692-B40F-CBA29421A44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E71201-5DB6-49F7-81B6-C2C06989170C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05411386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標題，文字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51CC8E2-924E-4413-8B7C-9C72E904A9F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7A591CC-1B62-4C36-9010-8E917D8ED8F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AF825CC-1754-4EDD-9724-C211AFBA3E0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3AB946-14A4-4750-8B7E-8EEECA26CC12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581615665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標題，文字及美工圖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美工圖案版面配置區 3"/>
          <p:cNvSpPr>
            <a:spLocks noGrp="1"/>
          </p:cNvSpPr>
          <p:nvPr>
            <p:ph type="clipArt"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endParaRPr lang="zh-TW" altLang="en-US" noProof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3E0D1F1-F488-48C6-93F1-5A604387A43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F163E32-F69D-4D49-931A-90CFC60BE7B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7B1E199-EEFF-40CD-9F0A-03387994F0F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F305ED-211F-402F-A5AA-9CD8324519B9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07868025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TW" altLang="en-US"/>
              <a:t>按一下以編輯母片副標題樣式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5C6F9D-EC9B-4A55-8CFF-844F18737AFF}" type="datetimeFigureOut">
              <a:rPr lang="zh-TW" altLang="en-US" smtClean="0"/>
              <a:pPr/>
              <a:t>2023/8/28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2BEAA4-60F7-4D12-B0B2-D4ED09C20829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76825548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5C6F9D-EC9B-4A55-8CFF-844F18737AFF}" type="datetimeFigureOut">
              <a:rPr lang="zh-TW" altLang="en-US" smtClean="0"/>
              <a:pPr/>
              <a:t>2023/8/28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2BEAA4-60F7-4D12-B0B2-D4ED09C20829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793308122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5C6F9D-EC9B-4A55-8CFF-844F18737AFF}" type="datetimeFigureOut">
              <a:rPr lang="zh-TW" altLang="en-US" smtClean="0"/>
              <a:pPr/>
              <a:t>2023/8/28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2BEAA4-60F7-4D12-B0B2-D4ED09C20829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036494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609600" y="1600204"/>
            <a:ext cx="5410200" cy="4525963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6172200" y="1600204"/>
            <a:ext cx="5410200" cy="4525963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DF81D9-CE32-490A-9660-4918F9B15D4B}" type="datetime1">
              <a:rPr lang="zh-TW" altLang="en-US" smtClean="0"/>
              <a:pPr/>
              <a:t>2023/8/28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ACCD94-EAD2-4B39-A6A5-1A9D4051A877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2378086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5C6F9D-EC9B-4A55-8CFF-844F18737AFF}" type="datetimeFigureOut">
              <a:rPr lang="zh-TW" altLang="en-US" smtClean="0"/>
              <a:pPr/>
              <a:t>2023/8/28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2BEAA4-60F7-4D12-B0B2-D4ED09C20829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82147095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5C6F9D-EC9B-4A55-8CFF-844F18737AFF}" type="datetimeFigureOut">
              <a:rPr lang="zh-TW" altLang="en-US" smtClean="0"/>
              <a:pPr/>
              <a:t>2023/8/28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2BEAA4-60F7-4D12-B0B2-D4ED09C20829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17669626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5C6F9D-EC9B-4A55-8CFF-844F18737AFF}" type="datetimeFigureOut">
              <a:rPr lang="zh-TW" altLang="en-US" smtClean="0"/>
              <a:pPr/>
              <a:t>2023/8/28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2BEAA4-60F7-4D12-B0B2-D4ED09C20829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311773338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5C6F9D-EC9B-4A55-8CFF-844F18737AFF}" type="datetimeFigureOut">
              <a:rPr lang="zh-TW" altLang="en-US" smtClean="0"/>
              <a:pPr/>
              <a:t>2023/8/28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2BEAA4-60F7-4D12-B0B2-D4ED09C20829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1387058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5C6F9D-EC9B-4A55-8CFF-844F18737AFF}" type="datetimeFigureOut">
              <a:rPr lang="zh-TW" altLang="en-US" smtClean="0"/>
              <a:pPr/>
              <a:t>2023/8/28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2BEAA4-60F7-4D12-B0B2-D4ED09C20829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644969306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5C6F9D-EC9B-4A55-8CFF-844F18737AFF}" type="datetimeFigureOut">
              <a:rPr lang="zh-TW" altLang="en-US" smtClean="0"/>
              <a:pPr/>
              <a:t>2023/8/28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2BEAA4-60F7-4D12-B0B2-D4ED09C20829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637835873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5C6F9D-EC9B-4A55-8CFF-844F18737AFF}" type="datetimeFigureOut">
              <a:rPr lang="zh-TW" altLang="en-US" smtClean="0"/>
              <a:pPr/>
              <a:t>2023/8/28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2BEAA4-60F7-4D12-B0B2-D4ED09C20829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763940589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5C6F9D-EC9B-4A55-8CFF-844F18737AFF}" type="datetimeFigureOut">
              <a:rPr lang="zh-TW" altLang="en-US" smtClean="0"/>
              <a:pPr/>
              <a:t>2023/8/28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2BEAA4-60F7-4D12-B0B2-D4ED09C20829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31606480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body"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Shape 19"/>
          <p:cNvSpPr/>
          <p:nvPr/>
        </p:nvSpPr>
        <p:spPr>
          <a:xfrm>
            <a:off x="0" y="6727600"/>
            <a:ext cx="9144000" cy="130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05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0" name="Shape 20"/>
          <p:cNvSpPr txBox="1">
            <a:spLocks noGrp="1"/>
          </p:cNvSpPr>
          <p:nvPr>
            <p:ph type="title"/>
          </p:nvPr>
        </p:nvSpPr>
        <p:spPr>
          <a:xfrm>
            <a:off x="311700" y="521800"/>
            <a:ext cx="8520525" cy="834900"/>
          </a:xfrm>
          <a:prstGeom prst="rect">
            <a:avLst/>
          </a:prstGeom>
        </p:spPr>
        <p:txBody>
          <a:bodyPr lIns="121900" tIns="121900" rIns="121900" bIns="121900" anchor="t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21" name="Shape 21"/>
          <p:cNvSpPr txBox="1">
            <a:spLocks noGrp="1"/>
          </p:cNvSpPr>
          <p:nvPr>
            <p:ph type="body" idx="1"/>
          </p:nvPr>
        </p:nvSpPr>
        <p:spPr>
          <a:xfrm>
            <a:off x="311700" y="1536633"/>
            <a:ext cx="8520525" cy="4555200"/>
          </a:xfrm>
          <a:prstGeom prst="rect">
            <a:avLst/>
          </a:prstGeom>
        </p:spPr>
        <p:txBody>
          <a:bodyPr lIns="121900" tIns="121900" rIns="121900" bIns="121900" anchor="t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22" name="Shape 22"/>
          <p:cNvSpPr txBox="1">
            <a:spLocks noGrp="1"/>
          </p:cNvSpPr>
          <p:nvPr>
            <p:ph type="sldNum" idx="12"/>
          </p:nvPr>
        </p:nvSpPr>
        <p:spPr>
          <a:xfrm>
            <a:off x="8490250" y="6241345"/>
            <a:ext cx="548775" cy="524700"/>
          </a:xfrm>
          <a:prstGeom prst="rect">
            <a:avLst/>
          </a:prstGeom>
        </p:spPr>
        <p:txBody>
          <a:bodyPr lIns="121900" tIns="121900" rIns="121900" bIns="121900" anchor="ctr" anchorCtr="0">
            <a:noAutofit/>
          </a:bodyPr>
          <a:lstStyle/>
          <a:p>
            <a:pPr algn="l" defTabSz="685800">
              <a:defRPr/>
            </a:pPr>
            <a:fld id="{00000000-1234-1234-1234-123412341234}" type="slidenum">
              <a:rPr lang="en-US" altLang="zh-TW" sz="1050" kern="0" smtClean="0">
                <a:solidFill>
                  <a:srgbClr val="000000"/>
                </a:solidFill>
                <a:latin typeface="Arial"/>
                <a:cs typeface="Arial"/>
                <a:sym typeface="Arial"/>
              </a:rPr>
              <a:pPr algn="l" defTabSz="685800">
                <a:defRPr/>
              </a:pPr>
              <a:t>‹#›</a:t>
            </a:fld>
            <a:endParaRPr lang="zh-TW" altLang="en-US" sz="105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1995984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E3FE0-B8B7-434D-9372-F4543222202A}" type="datetime1">
              <a:rPr lang="zh-TW" altLang="en-US" smtClean="0"/>
              <a:pPr/>
              <a:t>2023/8/28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ACCD94-EAD2-4B39-A6A5-1A9D4051A877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701483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E8140C-C763-4235-99B2-90A6752575FE}" type="datetime1">
              <a:rPr lang="zh-TW" altLang="en-US" smtClean="0"/>
              <a:pPr/>
              <a:t>2023/8/28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ACCD94-EAD2-4B39-A6A5-1A9D4051A877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692048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75B1B7-977C-49CC-9121-2B9158EC9176}" type="datetime1">
              <a:rPr lang="zh-TW" altLang="en-US" smtClean="0"/>
              <a:pPr/>
              <a:t>2023/8/28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ACCD94-EAD2-4B39-A6A5-1A9D4051A877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5575732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4"/>
            <a:ext cx="5111750" cy="5853113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2" y="1435103"/>
            <a:ext cx="3008313" cy="4691063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91D04B-994E-421D-A2E9-2B6DA37CFE2B}" type="datetime1">
              <a:rPr lang="zh-TW" altLang="en-US" smtClean="0"/>
              <a:pPr/>
              <a:t>2023/8/28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ACCD94-EAD2-4B39-A6A5-1A9D4051A877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2540260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222928-6038-41B1-92A4-408FA29A9E0C}" type="datetime1">
              <a:rPr lang="zh-TW" altLang="en-US" smtClean="0"/>
              <a:pPr/>
              <a:t>2023/8/28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ACCD94-EAD2-4B39-A6A5-1A9D4051A877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2557636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slideLayout" Target="../slideLayouts/slideLayout35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slideLayout" Target="../slideLayouts/slideLayout34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5" Type="http://schemas.openxmlformats.org/officeDocument/2006/relationships/theme" Target="../theme/theme3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slideLayout" Target="../slideLayouts/slideLayout36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slideLayout" Target="../slideLayouts/slideLayout48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600204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92965C-294B-4111-AE90-9E3DEC489108}" type="datetime1">
              <a:rPr lang="zh-TW" altLang="en-US" smtClean="0"/>
              <a:pPr/>
              <a:t>2023/8/28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4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ACCD94-EAD2-4B39-A6A5-1A9D4051A877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0940629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47" r:id="rId2"/>
    <p:sldLayoutId id="2147483748" r:id="rId3"/>
    <p:sldLayoutId id="2147483749" r:id="rId4"/>
    <p:sldLayoutId id="2147483750" r:id="rId5"/>
    <p:sldLayoutId id="2147483751" r:id="rId6"/>
    <p:sldLayoutId id="2147483752" r:id="rId7"/>
    <p:sldLayoutId id="2147483753" r:id="rId8"/>
    <p:sldLayoutId id="2147483754" r:id="rId9"/>
    <p:sldLayoutId id="2147483755" r:id="rId10"/>
    <p:sldLayoutId id="2147483756" r:id="rId11"/>
  </p:sldLayoutIdLst>
  <p:hf hdr="0" dt="0"/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defTabSz="685800" rtl="0" eaLnBrk="1" latinLnBrk="0" hangingPunct="1">
        <a:spcBef>
          <a:spcPct val="20000"/>
        </a:spcBef>
        <a:buFont typeface="Arial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圓形圖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橢圓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甜甜圈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矩形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5" name="標題版面配置區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kumimoji="0" lang="zh-TW" altLang="en-US"/>
              <a:t>按一下以編輯母片標題樣式</a:t>
            </a:r>
            <a:endParaRPr kumimoji="0" lang="en-US"/>
          </a:p>
        </p:txBody>
      </p:sp>
      <p:sp>
        <p:nvSpPr>
          <p:cNvPr id="9" name="文字版面配置區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zh-TW" altLang="en-US"/>
              <a:t>按一下以編輯母片文字樣式</a:t>
            </a:r>
          </a:p>
          <a:p>
            <a:pPr lvl="1" eaLnBrk="1" latinLnBrk="0" hangingPunct="1"/>
            <a:r>
              <a:rPr kumimoji="0" lang="zh-TW" altLang="en-US"/>
              <a:t>第二層</a:t>
            </a:r>
          </a:p>
          <a:p>
            <a:pPr lvl="2" eaLnBrk="1" latinLnBrk="0" hangingPunct="1"/>
            <a:r>
              <a:rPr kumimoji="0" lang="zh-TW" altLang="en-US"/>
              <a:t>第三層</a:t>
            </a:r>
          </a:p>
          <a:p>
            <a:pPr lvl="3" eaLnBrk="1" latinLnBrk="0" hangingPunct="1"/>
            <a:r>
              <a:rPr kumimoji="0" lang="zh-TW" altLang="en-US"/>
              <a:t>第四層</a:t>
            </a:r>
          </a:p>
          <a:p>
            <a:pPr lvl="4" eaLnBrk="1" latinLnBrk="0" hangingPunct="1"/>
            <a:r>
              <a:rPr kumimoji="0" lang="zh-TW" altLang="en-US"/>
              <a:t>第五層</a:t>
            </a:r>
            <a:endParaRPr kumimoji="0" lang="en-US"/>
          </a:p>
        </p:txBody>
      </p:sp>
      <p:sp>
        <p:nvSpPr>
          <p:cNvPr id="24" name="日期版面配置區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82F288E0-7875-42C4-84C8-98DBBD3BF4D2}" type="datetimeFigureOut">
              <a:rPr lang="zh-CN" altLang="en-US" smtClean="0"/>
              <a:pPr/>
              <a:t>2023/8/28</a:t>
            </a:fld>
            <a:endParaRPr lang="zh-CN" altLang="en-US"/>
          </a:p>
        </p:txBody>
      </p:sp>
      <p:sp>
        <p:nvSpPr>
          <p:cNvPr id="10" name="頁尾版面配置區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zh-CN" altLang="en-US"/>
          </a:p>
        </p:txBody>
      </p:sp>
      <p:sp>
        <p:nvSpPr>
          <p:cNvPr id="22" name="投影片編號版面配置區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5" name="矩形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2" r:id="rId1"/>
    <p:sldLayoutId id="2147483783" r:id="rId2"/>
    <p:sldLayoutId id="2147483784" r:id="rId3"/>
    <p:sldLayoutId id="2147483785" r:id="rId4"/>
    <p:sldLayoutId id="2147483786" r:id="rId5"/>
    <p:sldLayoutId id="2147483787" r:id="rId6"/>
    <p:sldLayoutId id="2147483788" r:id="rId7"/>
    <p:sldLayoutId id="2147483789" r:id="rId8"/>
    <p:sldLayoutId id="2147483790" r:id="rId9"/>
    <p:sldLayoutId id="2147483791" r:id="rId10"/>
    <p:sldLayoutId id="2147483792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4D6F54D3-6F8C-4D45-B0A9-2CCDBDB1C23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/>
              <a:t>按一下以編輯母片標題樣式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058378C5-DF22-4176-B88D-0E11BBC1B64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/>
              <a:t>按一下以編輯母片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A02192B8-A4B7-4F98-AB39-F57BD2024643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ea typeface="新細明體" charset="-12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B482C385-B8C9-4DFA-8E41-0DD7550E398E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ea typeface="新細明體" charset="-12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030" name="Rectangle 6">
            <a:extLst>
              <a:ext uri="{FF2B5EF4-FFF2-40B4-BE49-F238E27FC236}">
                <a16:creationId xmlns:a16="http://schemas.microsoft.com/office/drawing/2014/main" id="{4609F8C6-9D8C-40E9-9145-7110DAFC7F93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pPr>
              <a:defRPr/>
            </a:pPr>
            <a:fld id="{D90570DE-8187-4261-BE68-68E68D990D9B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6259558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4" r:id="rId1"/>
    <p:sldLayoutId id="2147483795" r:id="rId2"/>
    <p:sldLayoutId id="2147483796" r:id="rId3"/>
    <p:sldLayoutId id="2147483797" r:id="rId4"/>
    <p:sldLayoutId id="2147483798" r:id="rId5"/>
    <p:sldLayoutId id="2147483799" r:id="rId6"/>
    <p:sldLayoutId id="2147483800" r:id="rId7"/>
    <p:sldLayoutId id="2147483801" r:id="rId8"/>
    <p:sldLayoutId id="2147483802" r:id="rId9"/>
    <p:sldLayoutId id="2147483803" r:id="rId10"/>
    <p:sldLayoutId id="2147483804" r:id="rId11"/>
    <p:sldLayoutId id="2147483805" r:id="rId12"/>
    <p:sldLayoutId id="2147483806" r:id="rId13"/>
    <p:sldLayoutId id="2147483807" r:id="rId14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新細明體" charset="-12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新細明體" charset="-12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新細明體" charset="-12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新細明體" charset="-120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新細明體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新細明體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新細明體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新細明體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5C6F9D-EC9B-4A55-8CFF-844F18737AFF}" type="datetimeFigureOut">
              <a:rPr lang="zh-TW" altLang="en-US" smtClean="0"/>
              <a:pPr/>
              <a:t>2023/8/28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2BEAA4-60F7-4D12-B0B2-D4ED09C20829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6286603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9" r:id="rId1"/>
    <p:sldLayoutId id="2147483810" r:id="rId2"/>
    <p:sldLayoutId id="2147483811" r:id="rId3"/>
    <p:sldLayoutId id="2147483812" r:id="rId4"/>
    <p:sldLayoutId id="2147483813" r:id="rId5"/>
    <p:sldLayoutId id="2147483814" r:id="rId6"/>
    <p:sldLayoutId id="2147483815" r:id="rId7"/>
    <p:sldLayoutId id="2147483816" r:id="rId8"/>
    <p:sldLayoutId id="2147483817" r:id="rId9"/>
    <p:sldLayoutId id="2147483818" r:id="rId10"/>
    <p:sldLayoutId id="2147483819" r:id="rId11"/>
    <p:sldLayoutId id="2147483820" r:id="rId12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4.xml"/><Relationship Id="rId4" Type="http://schemas.openxmlformats.org/officeDocument/2006/relationships/image" Target="http://www2.hkedcity.net/citizen_files/aa/dw/sc5276/public_html/geocities/little_prince/02e.jpg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4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hyperlink" Target="http://images.google.com/imgres?imgurl=http://serveur1.archive-host.com/membres/images/425915245/orleansthemebase/saint_exupery1foifoi.jpg&amp;imgrefurl=http://mypaper.pchome.com.tw/lilou/post/1311527078&amp;usg=__uTdZZiNAVxidWIkfPUuJBEG2qmI=&amp;h=217&amp;w=212&amp;sz=31&amp;hl=zh-TW&amp;start=15&amp;um=1&amp;tbnid=Wg9zZgKR-3rRgM:&amp;tbnh=107&amp;tbnw=105&amp;prev=/images%3Fq%3D%25E8%2581%2596%25E4%25BF%25AE%25E4%25BC%25AF%25E9%2587%258C%26hl%3Dzh-TW%26rls%3Dcom.microsoft:zh-tw:IE-SearchBox%26rlz%3D1I7GGLL_zh-TW%26sa%3DN%26um%3D1" TargetMode="External"/><Relationship Id="rId3" Type="http://schemas.openxmlformats.org/officeDocument/2006/relationships/image" Target="../media/image15.jpe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4.xml"/><Relationship Id="rId6" Type="http://schemas.openxmlformats.org/officeDocument/2006/relationships/image" Target="http://www2.hkedcity.net/citizen_files/aa/dw/sc5276/public_html/geocities/little_prince/08d.jpg" TargetMode="External"/><Relationship Id="rId5" Type="http://schemas.openxmlformats.org/officeDocument/2006/relationships/image" Target="../media/image16.jpeg"/><Relationship Id="rId4" Type="http://schemas.openxmlformats.org/officeDocument/2006/relationships/image" Target="http://www2.hkedcity.net/citizen_files/aa/dw/sc5276/public_html/geocities/little_prince/07a.jpg" TargetMode="External"/><Relationship Id="rId9" Type="http://schemas.openxmlformats.org/officeDocument/2006/relationships/image" Target="../media/image6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my2.tmu.edu.tw/handeyan/doc/113008" TargetMode="Externa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18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4.xml"/><Relationship Id="rId4" Type="http://schemas.openxmlformats.org/officeDocument/2006/relationships/image" Target="http://www2.hkedcity.net/citizen_files/aa/dw/sc5276/public_html/geocities/little_prince/06a.jpg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26.gif"/><Relationship Id="rId4" Type="http://schemas.openxmlformats.org/officeDocument/2006/relationships/image" Target="../media/image25.gif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Relationship Id="rId6" Type="http://schemas.microsoft.com/office/2007/relationships/hdphoto" Target="../media/hdphoto2.wdp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3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wQ67z_WKUgE&amp;list=PLY0fO-axpC7NUoByhOz24p39CuAgkdhKT&amp;index=2&amp;t=0s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6.jpeg"/><Relationship Id="rId4" Type="http://schemas.openxmlformats.org/officeDocument/2006/relationships/hyperlink" Target="http://images.google.com/imgres?imgurl=http://serveur1.archive-host.com/membres/images/425915245/orleansthemebase/saint_exupery1foifoi.jpg&amp;imgrefurl=http://mypaper.pchome.com.tw/lilou/post/1311527078&amp;usg=__uTdZZiNAVxidWIkfPUuJBEG2qmI=&amp;h=217&amp;w=212&amp;sz=31&amp;hl=zh-TW&amp;start=15&amp;um=1&amp;tbnid=Wg9zZgKR-3rRgM:&amp;tbnh=107&amp;tbnw=105&amp;prev=/images%3Fq%3D%25E8%2581%2596%25E4%25BF%25AE%25E4%25BC%25AF%25E9%2587%258C%26hl%3Dzh-TW%26rls%3Dcom.microsoft:zh-tw:IE-SearchBox%26rlz%3D1I7GGLL_zh-TW%26sa%3DN%26um%3D1" TargetMode="Externa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hyperlink" Target="http://my2.tmu.edu.tw/handeyan/doc/113008" TargetMode="External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hyperlink" Target="http://my2.tmu.edu.tw/handeyan" TargetMode="External"/><Relationship Id="rId2" Type="http://schemas.openxmlformats.org/officeDocument/2006/relationships/hyperlink" Target="mailto:givemeahand@gmail.com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3.xml"/><Relationship Id="rId6" Type="http://schemas.openxmlformats.org/officeDocument/2006/relationships/image" Target="http://www2.hkedcity.net/citizen_files/aa/dw/sc5276/public_html/geocities/little_prince/02a.jpg" TargetMode="External"/><Relationship Id="rId5" Type="http://schemas.openxmlformats.org/officeDocument/2006/relationships/image" Target="../media/image8.jpeg"/><Relationship Id="rId4" Type="http://schemas.openxmlformats.org/officeDocument/2006/relationships/image" Target="http://www2.hkedcity.net/citizen_files/aa/dw/sc5276/public_html/geocities/little_prince/01b.gif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6.xml"/><Relationship Id="rId6" Type="http://schemas.openxmlformats.org/officeDocument/2006/relationships/image" Target="http://www2.hkedcity.net/citizen_files/aa/dw/sc5276/public_html/geocities/little_prince/02a.jpg" TargetMode="External"/><Relationship Id="rId5" Type="http://schemas.openxmlformats.org/officeDocument/2006/relationships/image" Target="../media/image8.jpeg"/><Relationship Id="rId4" Type="http://schemas.openxmlformats.org/officeDocument/2006/relationships/image" Target="http://www.geocities.com/CollegePark/Campus/4002/01c.jpg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4.xml"/><Relationship Id="rId6" Type="http://schemas.openxmlformats.org/officeDocument/2006/relationships/image" Target="http://www2.hkedcity.net/citizen_files/aa/dw/sc5276/public_html/geocities/little_prince/04d.jpg" TargetMode="External"/><Relationship Id="rId5" Type="http://schemas.openxmlformats.org/officeDocument/2006/relationships/image" Target="../media/image12.jpeg"/><Relationship Id="rId4" Type="http://schemas.openxmlformats.org/officeDocument/2006/relationships/image" Target="http://www2.hkedcity.net/citizen_files/aa/dw/sc5276/public_html/geocities/little_prince/04c.jpg" TargetMode="Externa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標題 3"/>
          <p:cNvSpPr>
            <a:spLocks noGrp="1"/>
          </p:cNvSpPr>
          <p:nvPr>
            <p:ph type="ctrTitle"/>
          </p:nvPr>
        </p:nvSpPr>
        <p:spPr>
          <a:xfrm>
            <a:off x="990600" y="2514600"/>
            <a:ext cx="7924800" cy="1472184"/>
          </a:xfrm>
        </p:spPr>
        <p:txBody>
          <a:bodyPr>
            <a:noAutofit/>
          </a:bodyPr>
          <a:lstStyle/>
          <a:p>
            <a:pPr algn="ctr"/>
            <a:r>
              <a:rPr lang="en-US" altLang="zh-TW" sz="4400" dirty="0">
                <a:solidFill>
                  <a:srgbClr val="1F497D"/>
                </a:solidFill>
                <a:effectLst/>
                <a:latin typeface="標楷體" panose="03000509000000000000" pitchFamily="65" charset="-120"/>
                <a:ea typeface="標楷體" panose="03000509000000000000" pitchFamily="65" charset="-120"/>
              </a:rPr>
              <a:t>-</a:t>
            </a:r>
            <a:r>
              <a:rPr lang="zh-TW" altLang="en-US" sz="4400" dirty="0">
                <a:solidFill>
                  <a:srgbClr val="1F497D"/>
                </a:solidFill>
                <a:effectLst/>
                <a:latin typeface="標楷體" panose="03000509000000000000" pitchFamily="65" charset="-120"/>
                <a:ea typeface="標楷體" panose="03000509000000000000" pitchFamily="65" charset="-120"/>
              </a:rPr>
              <a:t>專題演講</a:t>
            </a:r>
            <a:r>
              <a:rPr lang="en-US" altLang="zh-TW" sz="4400" dirty="0">
                <a:solidFill>
                  <a:srgbClr val="1F497D"/>
                </a:solidFill>
                <a:effectLst/>
                <a:latin typeface="標楷體" panose="03000509000000000000" pitchFamily="65" charset="-120"/>
                <a:ea typeface="標楷體" panose="03000509000000000000" pitchFamily="65" charset="-120"/>
              </a:rPr>
              <a:t>-</a:t>
            </a:r>
            <a:br>
              <a:rPr lang="en-US" altLang="zh-TW" sz="4400" dirty="0">
                <a:solidFill>
                  <a:srgbClr val="1F497D"/>
                </a:solidFill>
                <a:effectLst/>
                <a:latin typeface="標楷體" panose="03000509000000000000" pitchFamily="65" charset="-120"/>
                <a:ea typeface="標楷體" panose="03000509000000000000" pitchFamily="65" charset="-120"/>
              </a:rPr>
            </a:br>
            <a:br>
              <a:rPr lang="en-US" altLang="zh-TW" sz="4400" dirty="0">
                <a:solidFill>
                  <a:srgbClr val="1F497D"/>
                </a:solidFill>
                <a:effectLst/>
                <a:latin typeface="標楷體" panose="03000509000000000000" pitchFamily="65" charset="-120"/>
                <a:ea typeface="標楷體" panose="03000509000000000000" pitchFamily="65" charset="-120"/>
              </a:rPr>
            </a:br>
            <a:r>
              <a:rPr lang="zh-TW" altLang="en-US" sz="6000" dirty="0"/>
              <a:t>從電影漫談</a:t>
            </a:r>
            <a:br>
              <a:rPr lang="en-US" altLang="zh-TW" sz="6000" dirty="0"/>
            </a:br>
            <a:r>
              <a:rPr lang="zh-TW" altLang="en-US" sz="6000" dirty="0"/>
              <a:t>性別平等</a:t>
            </a:r>
          </a:p>
        </p:txBody>
      </p:sp>
      <p:sp>
        <p:nvSpPr>
          <p:cNvPr id="28675" name="文字版面配置區 4"/>
          <p:cNvSpPr>
            <a:spLocks noGrp="1"/>
          </p:cNvSpPr>
          <p:nvPr>
            <p:ph type="subTitle" idx="1"/>
          </p:nvPr>
        </p:nvSpPr>
        <p:spPr>
          <a:xfrm>
            <a:off x="990600" y="4419600"/>
            <a:ext cx="8080248" cy="2438400"/>
          </a:xfrm>
        </p:spPr>
        <p:txBody>
          <a:bodyPr>
            <a:normAutofit/>
          </a:bodyPr>
          <a:lstStyle/>
          <a:p>
            <a:pPr algn="ctr"/>
            <a:r>
              <a:rPr kumimoji="1" lang="zh-TW" altLang="en-US" sz="3100" dirty="0">
                <a:solidFill>
                  <a:srgbClr val="3A21F1"/>
                </a:solidFill>
              </a:rPr>
              <a:t>臺北醫學大學 學輔中心 臨床心理師 </a:t>
            </a:r>
            <a:endParaRPr kumimoji="1" lang="en-US" altLang="zh-TW" sz="3100" dirty="0">
              <a:solidFill>
                <a:srgbClr val="3A21F1"/>
              </a:solidFill>
            </a:endParaRPr>
          </a:p>
          <a:p>
            <a:pPr algn="ctr"/>
            <a:r>
              <a:rPr kumimoji="1" lang="zh-TW" altLang="en-US" sz="3100" dirty="0">
                <a:solidFill>
                  <a:srgbClr val="3A21F1"/>
                </a:solidFill>
              </a:rPr>
              <a:t>通識中心、醫學系 教授</a:t>
            </a:r>
            <a:endParaRPr kumimoji="1" lang="en-US" altLang="zh-TW" sz="3100" dirty="0">
              <a:solidFill>
                <a:srgbClr val="3A21F1"/>
              </a:solidFill>
            </a:endParaRPr>
          </a:p>
          <a:p>
            <a:pPr algn="ctr"/>
            <a:r>
              <a:rPr kumimoji="1" lang="zh-TW" altLang="en-US" sz="3100" dirty="0">
                <a:solidFill>
                  <a:srgbClr val="3A21F1"/>
                </a:solidFill>
              </a:rPr>
              <a:t>精神健康基金會 執行長 韓德彥 博士</a:t>
            </a:r>
            <a:endParaRPr kumimoji="1" lang="en-US" altLang="zh-TW" sz="3100" dirty="0">
              <a:solidFill>
                <a:srgbClr val="3A21F1"/>
              </a:solidFill>
            </a:endParaRPr>
          </a:p>
          <a:p>
            <a:pPr algn="ctr"/>
            <a:r>
              <a:rPr kumimoji="1" lang="en-US" altLang="zh-TW" sz="3100" dirty="0">
                <a:solidFill>
                  <a:srgbClr val="3A21F1"/>
                </a:solidFill>
              </a:rPr>
              <a:t>givemeahand@gmail.com</a:t>
            </a:r>
            <a:endParaRPr kumimoji="1" lang="zh-TW" altLang="en-US" sz="2800" dirty="0">
              <a:solidFill>
                <a:srgbClr val="3A21F1"/>
              </a:solidFill>
            </a:endParaRPr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BAFFDA1-7048-4066-A8F0-9A4FE556F9B4}" type="slidenum">
              <a:rPr lang="en-US" smtClean="0"/>
              <a:pPr>
                <a:defRPr/>
              </a:pPr>
              <a:t>1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投影片編號版面配置區 5">
            <a:extLst>
              <a:ext uri="{FF2B5EF4-FFF2-40B4-BE49-F238E27FC236}">
                <a16:creationId xmlns:a16="http://schemas.microsoft.com/office/drawing/2014/main" id="{F1C7B905-C413-4806-9E78-D29A0115F4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BE3B977-FA77-4142-9F80-C387324B93F0}" type="slidenum">
              <a:rPr kumimoji="1" lang="en-US" altLang="zh-TW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新細明體" panose="02020500000000000000" pitchFamily="18" charset="-120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1" lang="en-US" altLang="zh-TW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新細明體" panose="02020500000000000000" pitchFamily="18" charset="-120"/>
              <a:cs typeface="+mn-cs"/>
            </a:endParaRPr>
          </a:p>
        </p:txBody>
      </p:sp>
      <p:sp>
        <p:nvSpPr>
          <p:cNvPr id="16387" name="Rectangle 2">
            <a:extLst>
              <a:ext uri="{FF2B5EF4-FFF2-40B4-BE49-F238E27FC236}">
                <a16:creationId xmlns:a16="http://schemas.microsoft.com/office/drawing/2014/main" id="{3F1E0934-9344-449F-98D1-872C2080650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TW" altLang="en-US"/>
              <a:t>這又是什麼？</a:t>
            </a:r>
          </a:p>
        </p:txBody>
      </p:sp>
      <p:pic>
        <p:nvPicPr>
          <p:cNvPr id="16388" name="Picture 4" descr="http://www2.hkedcity.net/citizen_files/aa/dw/sc5276/public_html/geocities/little_prince/02e.jpg">
            <a:extLst>
              <a:ext uri="{FF2B5EF4-FFF2-40B4-BE49-F238E27FC236}">
                <a16:creationId xmlns:a16="http://schemas.microsoft.com/office/drawing/2014/main" id="{6988D6A5-6C06-4D1B-8F54-4512E08BBE0D}"/>
              </a:ext>
            </a:extLst>
          </p:cNvPr>
          <p:cNvPicPr>
            <a:picLocks noChangeAspect="1" noChangeArrowheads="1"/>
          </p:cNvPicPr>
          <p:nvPr>
            <p:ph type="body" idx="1"/>
          </p:nvPr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140200" y="3573463"/>
            <a:ext cx="3400425" cy="1751012"/>
          </a:xfr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投影片編號版面配置區 5">
            <a:extLst>
              <a:ext uri="{FF2B5EF4-FFF2-40B4-BE49-F238E27FC236}">
                <a16:creationId xmlns:a16="http://schemas.microsoft.com/office/drawing/2014/main" id="{1B304C23-257E-455D-9C09-14456DCA0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1634D81-6606-4B76-89EB-E6651C6345FF}" type="slidenum">
              <a:rPr kumimoji="1" lang="en-US" altLang="zh-TW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新細明體" panose="02020500000000000000" pitchFamily="18" charset="-120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1" lang="en-US" altLang="zh-TW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新細明體" panose="02020500000000000000" pitchFamily="18" charset="-120"/>
              <a:cs typeface="+mn-cs"/>
            </a:endParaRPr>
          </a:p>
        </p:txBody>
      </p:sp>
      <p:sp>
        <p:nvSpPr>
          <p:cNvPr id="14339" name="Rectangle 2">
            <a:extLst>
              <a:ext uri="{FF2B5EF4-FFF2-40B4-BE49-F238E27FC236}">
                <a16:creationId xmlns:a16="http://schemas.microsoft.com/office/drawing/2014/main" id="{2F4C6EC8-E1BE-48AB-861C-6B40FE173AB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323850" y="1700213"/>
            <a:ext cx="8001000" cy="4611687"/>
          </a:xfrm>
        </p:spPr>
        <p:txBody>
          <a:bodyPr/>
          <a:lstStyle/>
          <a:p>
            <a:pPr eaLnBrk="1" hangingPunct="1"/>
            <a:r>
              <a:rPr lang="zh-TW" altLang="en-US" sz="2800">
                <a:latin typeface="標楷體" panose="03000509000000000000" pitchFamily="65" charset="-120"/>
                <a:ea typeface="標楷體" panose="03000509000000000000" pitchFamily="65" charset="-120"/>
              </a:rPr>
              <a:t>「我會送你一根繩子，天天把牠綁起來，再送一根柱子來拴牠。」</a:t>
            </a:r>
          </a:p>
          <a:p>
            <a:pPr eaLnBrk="1" hangingPunct="1"/>
            <a:r>
              <a:rPr lang="zh-TW" altLang="en-US" sz="2800">
                <a:ea typeface="標楷體" panose="03000509000000000000" pitchFamily="65" charset="-120"/>
              </a:rPr>
              <a:t>「把牠綁起來，真是個怪念頭！」</a:t>
            </a:r>
          </a:p>
          <a:p>
            <a:pPr eaLnBrk="1" hangingPunct="1"/>
            <a:r>
              <a:rPr lang="zh-TW" altLang="en-US" sz="2800">
                <a:sym typeface="Wingdings" panose="05000000000000000000" pitchFamily="2" charset="2"/>
              </a:rPr>
              <a:t></a:t>
            </a:r>
            <a:r>
              <a:rPr lang="zh-TW" altLang="en-US" sz="2800"/>
              <a:t>成人喜歡佔有</a:t>
            </a:r>
            <a:r>
              <a:rPr lang="zh-TW" altLang="en-US"/>
              <a:t>、</a:t>
            </a:r>
            <a:r>
              <a:rPr lang="zh-TW" altLang="en-US" sz="2800"/>
              <a:t>控制</a:t>
            </a:r>
          </a:p>
          <a:p>
            <a:pPr lvl="1" eaLnBrk="1" hangingPunct="1"/>
            <a:r>
              <a:rPr lang="zh-TW" altLang="en-US" i="1">
                <a:ea typeface="標楷體" panose="03000509000000000000" pitchFamily="65" charset="-120"/>
              </a:rPr>
              <a:t>我只要他健健康康、平平安安就好</a:t>
            </a:r>
            <a:r>
              <a:rPr lang="zh-TW" altLang="en-US"/>
              <a:t> </a:t>
            </a:r>
            <a:r>
              <a:rPr lang="en-US" altLang="zh-TW"/>
              <a:t>(</a:t>
            </a:r>
            <a:r>
              <a:rPr lang="zh-TW" altLang="en-US"/>
              <a:t>女性特質</a:t>
            </a:r>
            <a:r>
              <a:rPr lang="en-US" altLang="zh-TW"/>
              <a:t>)</a:t>
            </a:r>
          </a:p>
          <a:p>
            <a:pPr eaLnBrk="1" hangingPunct="1"/>
            <a:r>
              <a:rPr lang="zh-TW" altLang="en-US" sz="2800">
                <a:sym typeface="Wingdings" panose="05000000000000000000" pitchFamily="2" charset="2"/>
              </a:rPr>
              <a:t></a:t>
            </a:r>
            <a:r>
              <a:rPr lang="zh-TW" altLang="en-US" sz="2800"/>
              <a:t>老子返璞歸真</a:t>
            </a:r>
            <a:r>
              <a:rPr lang="en-US" altLang="en-US"/>
              <a:t>，</a:t>
            </a:r>
            <a:r>
              <a:rPr lang="zh-TW" altLang="en-US" sz="2800"/>
              <a:t>強調空無</a:t>
            </a:r>
            <a:r>
              <a:rPr lang="zh-TW" altLang="en-US"/>
              <a:t>、</a:t>
            </a:r>
            <a:r>
              <a:rPr lang="zh-TW" altLang="en-US" sz="2800"/>
              <a:t>回歸自然</a:t>
            </a:r>
          </a:p>
          <a:p>
            <a:pPr lvl="1" eaLnBrk="1" hangingPunct="1"/>
            <a:r>
              <a:rPr lang="zh-TW" altLang="en-US" i="1">
                <a:ea typeface="標楷體" panose="03000509000000000000" pitchFamily="65" charset="-120"/>
              </a:rPr>
              <a:t>生而不有，為而不恃，功成而不居。</a:t>
            </a:r>
          </a:p>
          <a:p>
            <a:pPr eaLnBrk="1" hangingPunct="1"/>
            <a:endParaRPr lang="en-US" altLang="zh-TW"/>
          </a:p>
        </p:txBody>
      </p:sp>
      <p:sp>
        <p:nvSpPr>
          <p:cNvPr id="18436" name="標題 1">
            <a:extLst>
              <a:ext uri="{FF2B5EF4-FFF2-40B4-BE49-F238E27FC236}">
                <a16:creationId xmlns:a16="http://schemas.microsoft.com/office/drawing/2014/main" id="{161B4F45-0FC6-4D20-A69A-C909FEE3D50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84213" y="549275"/>
            <a:ext cx="7772400" cy="1143000"/>
          </a:xfrm>
        </p:spPr>
        <p:txBody>
          <a:bodyPr/>
          <a:lstStyle/>
          <a:p>
            <a:r>
              <a:rPr lang="zh-TW" altLang="en-US">
                <a:latin typeface="標楷體" panose="03000509000000000000" pitchFamily="65" charset="-120"/>
                <a:ea typeface="標楷體" panose="03000509000000000000" pitchFamily="65" charset="-120"/>
              </a:rPr>
              <a:t>不想佔有</a:t>
            </a:r>
          </a:p>
        </p:txBody>
      </p:sp>
      <p:pic>
        <p:nvPicPr>
          <p:cNvPr id="18437" name="圖片 2">
            <a:extLst>
              <a:ext uri="{FF2B5EF4-FFF2-40B4-BE49-F238E27FC236}">
                <a16:creationId xmlns:a16="http://schemas.microsoft.com/office/drawing/2014/main" id="{CCE6FE8D-0D0A-47F4-9916-B2FF753503E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0" y="4699000"/>
            <a:ext cx="2286000" cy="200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投影片編號版面配置區 5">
            <a:extLst>
              <a:ext uri="{FF2B5EF4-FFF2-40B4-BE49-F238E27FC236}">
                <a16:creationId xmlns:a16="http://schemas.microsoft.com/office/drawing/2014/main" id="{2D201876-C780-4F80-8E39-F696412DCD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54F8BC4-861E-4BA5-95CE-81D2A910D2F5}" type="slidenum">
              <a:rPr kumimoji="1" lang="en-US" altLang="zh-TW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新細明體" panose="02020500000000000000" pitchFamily="18" charset="-120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1" lang="en-US" altLang="zh-TW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新細明體" panose="02020500000000000000" pitchFamily="18" charset="-120"/>
              <a:cs typeface="+mn-cs"/>
            </a:endParaRPr>
          </a:p>
        </p:txBody>
      </p:sp>
      <p:pic>
        <p:nvPicPr>
          <p:cNvPr id="174083" name="Picture 3" descr="http://www2.hkedcity.net/citizen_files/aa/dw/sc5276/public_html/geocities/little_prince/07a.jpg">
            <a:extLst>
              <a:ext uri="{FF2B5EF4-FFF2-40B4-BE49-F238E27FC236}">
                <a16:creationId xmlns:a16="http://schemas.microsoft.com/office/drawing/2014/main" id="{38378C7D-1675-4CF6-9845-B764A3B106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782888"/>
            <a:ext cx="4500563" cy="4075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084" name="Picture 4" descr="http://www2.hkedcity.net/citizen_files/aa/dw/sc5276/public_html/geocities/little_prince/08d.jpg">
            <a:extLst>
              <a:ext uri="{FF2B5EF4-FFF2-40B4-BE49-F238E27FC236}">
                <a16:creationId xmlns:a16="http://schemas.microsoft.com/office/drawing/2014/main" id="{9D9CCCA4-108B-43B9-9A2D-07CD40F8725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8800" y="2836863"/>
            <a:ext cx="4775200" cy="4021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5" name="Rectangle 5">
            <a:extLst>
              <a:ext uri="{FF2B5EF4-FFF2-40B4-BE49-F238E27FC236}">
                <a16:creationId xmlns:a16="http://schemas.microsoft.com/office/drawing/2014/main" id="{7E1DA677-0FAE-4FC8-80CC-2719041BE08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4038" y="749300"/>
            <a:ext cx="4889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zh-TW" altLang="zh-TW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新細明體" panose="02020500000000000000" pitchFamily="18" charset="-120"/>
              <a:cs typeface="+mn-cs"/>
            </a:endParaRPr>
          </a:p>
        </p:txBody>
      </p:sp>
      <p:sp>
        <p:nvSpPr>
          <p:cNvPr id="20486" name="Rectangle 6">
            <a:extLst>
              <a:ext uri="{FF2B5EF4-FFF2-40B4-BE49-F238E27FC236}">
                <a16:creationId xmlns:a16="http://schemas.microsoft.com/office/drawing/2014/main" id="{F9653355-EF0E-4558-A4E0-FF6428343C8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51050" y="476250"/>
            <a:ext cx="4968875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zh-TW" altLang="en-US" sz="4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學習愛與付出</a:t>
            </a:r>
          </a:p>
        </p:txBody>
      </p:sp>
      <p:pic>
        <p:nvPicPr>
          <p:cNvPr id="20487" name="Picture 7">
            <a:extLst>
              <a:ext uri="{FF2B5EF4-FFF2-40B4-BE49-F238E27FC236}">
                <a16:creationId xmlns:a16="http://schemas.microsoft.com/office/drawing/2014/main" id="{1BEC1B6F-412B-4794-8FC8-D5E244814ADF}"/>
              </a:ext>
            </a:extLst>
          </p:cNvPr>
          <p:cNvPicPr>
            <a:picLocks noChangeAspect="1" noChangeArrowheads="1"/>
          </p:cNvPicPr>
          <p:nvPr>
            <p:ph type="body" idx="1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0013" y="-642938"/>
            <a:ext cx="1882775" cy="2703513"/>
          </a:xfrm>
          <a:noFill/>
        </p:spPr>
      </p:pic>
      <p:pic>
        <p:nvPicPr>
          <p:cNvPr id="20488" name="Picture 8" descr="saint_exupery1foifoi">
            <a:hlinkClick r:id="rId8"/>
            <a:extLst>
              <a:ext uri="{FF2B5EF4-FFF2-40B4-BE49-F238E27FC236}">
                <a16:creationId xmlns:a16="http://schemas.microsoft.com/office/drawing/2014/main" id="{B834533E-B7A2-480F-9F2D-BA61915541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025" y="333375"/>
            <a:ext cx="1836738" cy="187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0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0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40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40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標題 1">
            <a:extLst>
              <a:ext uri="{FF2B5EF4-FFF2-40B4-BE49-F238E27FC236}">
                <a16:creationId xmlns:a16="http://schemas.microsoft.com/office/drawing/2014/main" id="{6345E07F-F88B-477D-83DF-F3003D27ED3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>
                <a:latin typeface="標楷體" panose="03000509000000000000" pitchFamily="65" charset="-120"/>
                <a:ea typeface="標楷體" panose="03000509000000000000" pitchFamily="65" charset="-120"/>
              </a:rPr>
              <a:t>小王子，也當過工具人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21EA9251-5D1C-48B5-B453-E2D9D562DF89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684213" y="1916113"/>
            <a:ext cx="7772400" cy="4114800"/>
          </a:xfrm>
        </p:spPr>
        <p:txBody>
          <a:bodyPr/>
          <a:lstStyle/>
          <a:p>
            <a:r>
              <a:rPr lang="zh-TW" altLang="en-US">
                <a:latin typeface="標楷體" panose="03000509000000000000" pitchFamily="65" charset="-120"/>
                <a:ea typeface="標楷體" panose="03000509000000000000" pitchFamily="65" charset="-120"/>
              </a:rPr>
              <a:t>「噢</a:t>
            </a:r>
            <a:r>
              <a:rPr lang="en-US" altLang="zh-TW">
                <a:latin typeface="標楷體" panose="03000509000000000000" pitchFamily="65" charset="-120"/>
                <a:ea typeface="標楷體" panose="03000509000000000000" pitchFamily="65" charset="-120"/>
              </a:rPr>
              <a:t>!</a:t>
            </a:r>
            <a:r>
              <a:rPr lang="zh-TW" altLang="en-US">
                <a:latin typeface="標楷體" panose="03000509000000000000" pitchFamily="65" charset="-120"/>
                <a:ea typeface="標楷體" panose="03000509000000000000" pitchFamily="65" charset="-120"/>
              </a:rPr>
              <a:t>你真美。」</a:t>
            </a:r>
            <a:endParaRPr lang="en-US" altLang="zh-TW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r>
              <a:rPr lang="zh-TW" altLang="en-US">
                <a:latin typeface="標楷體" panose="03000509000000000000" pitchFamily="65" charset="-120"/>
                <a:ea typeface="標楷體" panose="03000509000000000000" pitchFamily="65" charset="-120"/>
              </a:rPr>
              <a:t>「可不是嗎？我是跟太陽同一個時刻出生的。」</a:t>
            </a:r>
            <a:endParaRPr lang="en-US" altLang="zh-TW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r>
              <a:rPr lang="zh-TW" altLang="en-US">
                <a:latin typeface="標楷體" panose="03000509000000000000" pitchFamily="65" charset="-120"/>
                <a:ea typeface="標楷體" panose="03000509000000000000" pitchFamily="65" charset="-120"/>
              </a:rPr>
              <a:t>「我想該吃早餐了。你若好心想想我的需求</a:t>
            </a:r>
            <a:r>
              <a:rPr lang="en-US" altLang="zh-TW">
                <a:latin typeface="標楷體" panose="03000509000000000000" pitchFamily="65" charset="-120"/>
                <a:ea typeface="標楷體" panose="03000509000000000000" pitchFamily="65" charset="-120"/>
              </a:rPr>
              <a:t>……</a:t>
            </a:r>
            <a:r>
              <a:rPr lang="zh-TW" altLang="en-US">
                <a:latin typeface="標楷體" panose="03000509000000000000" pitchFamily="65" charset="-120"/>
                <a:ea typeface="標楷體" panose="03000509000000000000" pitchFamily="65" charset="-120"/>
              </a:rPr>
              <a:t>」</a:t>
            </a:r>
            <a:endParaRPr lang="en-US" altLang="zh-TW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r>
              <a:rPr lang="zh-TW" altLang="en-US">
                <a:latin typeface="標楷體" panose="03000509000000000000" pitchFamily="65" charset="-120"/>
                <a:ea typeface="標楷體" panose="03000509000000000000" pitchFamily="65" charset="-120"/>
              </a:rPr>
              <a:t>「晚上希望你把我放在玻璃罩下面。你住的地方真冷。我原來的地方</a:t>
            </a:r>
            <a:r>
              <a:rPr lang="en-US" altLang="zh-TW">
                <a:latin typeface="標楷體" panose="03000509000000000000" pitchFamily="65" charset="-120"/>
                <a:ea typeface="標楷體" panose="03000509000000000000" pitchFamily="65" charset="-120"/>
              </a:rPr>
              <a:t>……</a:t>
            </a:r>
            <a:r>
              <a:rPr lang="zh-TW" altLang="en-US">
                <a:latin typeface="標楷體" panose="03000509000000000000" pitchFamily="65" charset="-120"/>
                <a:ea typeface="標楷體" panose="03000509000000000000" pitchFamily="65" charset="-120"/>
              </a:rPr>
              <a:t>」</a:t>
            </a:r>
            <a:endParaRPr lang="en-US" altLang="zh-TW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endParaRPr lang="zh-TW" altLang="en-US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22532" name="投影片編號版面配置區 3">
            <a:extLst>
              <a:ext uri="{FF2B5EF4-FFF2-40B4-BE49-F238E27FC236}">
                <a16:creationId xmlns:a16="http://schemas.microsoft.com/office/drawing/2014/main" id="{9EF82DAE-811E-4056-BE5C-81D7D0F021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E0FE827-C367-467F-BDBE-F0EDBDC6A5B8}" type="slidenum">
              <a:rPr kumimoji="1" lang="en-US" altLang="zh-TW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新細明體" panose="02020500000000000000" pitchFamily="18" charset="-120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1" lang="en-US" altLang="zh-TW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新細明體" panose="02020500000000000000" pitchFamily="18" charset="-120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投影片編號版面配置區 5">
            <a:extLst>
              <a:ext uri="{FF2B5EF4-FFF2-40B4-BE49-F238E27FC236}">
                <a16:creationId xmlns:a16="http://schemas.microsoft.com/office/drawing/2014/main" id="{74ED1B51-E26A-4F99-BA6B-94B7661D6C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D2EB4C2-C21C-41D1-834B-A0ACD863F5D9}" type="slidenum">
              <a:rPr kumimoji="1" lang="en-US" altLang="zh-TW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新細明體" panose="02020500000000000000" pitchFamily="18" charset="-120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1" lang="en-US" altLang="zh-TW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新細明體" panose="02020500000000000000" pitchFamily="18" charset="-120"/>
              <a:cs typeface="+mn-cs"/>
            </a:endParaRPr>
          </a:p>
        </p:txBody>
      </p:sp>
      <p:sp>
        <p:nvSpPr>
          <p:cNvPr id="24579" name="Rectangle 2">
            <a:extLst>
              <a:ext uri="{FF2B5EF4-FFF2-40B4-BE49-F238E27FC236}">
                <a16:creationId xmlns:a16="http://schemas.microsoft.com/office/drawing/2014/main" id="{29EFC6BB-F16E-496D-B264-01074428AC8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0" y="0"/>
            <a:ext cx="8820150" cy="6248400"/>
          </a:xfrm>
        </p:spPr>
        <p:txBody>
          <a:bodyPr/>
          <a:lstStyle/>
          <a:p>
            <a:pPr eaLnBrk="1" hangingPunct="1"/>
            <a:r>
              <a:rPr lang="zh-TW" altLang="en-US">
                <a:latin typeface="標楷體" panose="03000509000000000000" pitchFamily="65" charset="-120"/>
                <a:ea typeface="標楷體" panose="03000509000000000000" pitchFamily="65" charset="-120"/>
              </a:rPr>
              <a:t>我澆水灌溉的是她，我放在玻璃罩下的是她，我用屏障遮的是她，我殺毛毛蟲是為了她。</a:t>
            </a:r>
            <a:endParaRPr lang="en-US" altLang="zh-TW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eaLnBrk="1" hangingPunct="1"/>
            <a:r>
              <a:rPr lang="zh-TW" altLang="en-US">
                <a:latin typeface="標楷體" panose="03000509000000000000" pitchFamily="65" charset="-120"/>
                <a:ea typeface="標楷體" panose="03000509000000000000" pitchFamily="65" charset="-120"/>
              </a:rPr>
              <a:t>一個人如果愛花，愛幾千萬星球間獨有的一朵花，那他只要望著星星，就會感到快樂。</a:t>
            </a:r>
          </a:p>
          <a:p>
            <a:pPr eaLnBrk="1" hangingPunct="1"/>
            <a:r>
              <a:rPr lang="zh-TW" altLang="en-US">
                <a:latin typeface="標楷體" panose="03000509000000000000" pitchFamily="65" charset="-120"/>
                <a:ea typeface="標楷體" panose="03000509000000000000" pitchFamily="65" charset="-120"/>
              </a:rPr>
              <a:t>綿羊若把花吃掉了，一切星子霎時就黯淡無光</a:t>
            </a:r>
            <a:endParaRPr lang="en-US" altLang="zh-TW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eaLnBrk="1" hangingPunct="1"/>
            <a:r>
              <a:rPr lang="zh-TW" altLang="en-US">
                <a:latin typeface="標楷體" panose="03000509000000000000" pitchFamily="65" charset="-120"/>
                <a:ea typeface="標楷體" panose="03000509000000000000" pitchFamily="65" charset="-120"/>
              </a:rPr>
              <a:t>我以為我擁有全世界最獨特的一朵花；</a:t>
            </a:r>
            <a:endParaRPr lang="en-US" altLang="zh-TW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eaLnBrk="1" hangingPunct="1">
              <a:buFontTx/>
              <a:buNone/>
            </a:pPr>
            <a:r>
              <a:rPr lang="zh-TW" altLang="en-US">
                <a:latin typeface="標楷體" panose="03000509000000000000" pitchFamily="65" charset="-120"/>
                <a:ea typeface="標楷體" panose="03000509000000000000" pitchFamily="65" charset="-120"/>
              </a:rPr>
              <a:t>  其實我擁有的</a:t>
            </a:r>
            <a:endParaRPr lang="en-US" altLang="zh-TW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eaLnBrk="1" hangingPunct="1">
              <a:buFontTx/>
              <a:buNone/>
            </a:pPr>
            <a:r>
              <a:rPr lang="en-US" altLang="zh-TW">
                <a:latin typeface="標楷體" panose="03000509000000000000" pitchFamily="65" charset="-120"/>
                <a:ea typeface="標楷體" panose="03000509000000000000" pitchFamily="65" charset="-120"/>
              </a:rPr>
              <a:t>  </a:t>
            </a:r>
            <a:r>
              <a:rPr lang="zh-TW" altLang="en-US">
                <a:latin typeface="標楷體" panose="03000509000000000000" pitchFamily="65" charset="-120"/>
                <a:ea typeface="標楷體" panose="03000509000000000000" pitchFamily="65" charset="-120"/>
              </a:rPr>
              <a:t>只是普通的玫瑰</a:t>
            </a:r>
            <a:endParaRPr lang="en-US" altLang="zh-TW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eaLnBrk="1" hangingPunct="1">
              <a:buFontTx/>
              <a:buNone/>
            </a:pPr>
            <a:r>
              <a:rPr lang="zh-TW" altLang="en-US">
                <a:latin typeface="標楷體" panose="03000509000000000000" pitchFamily="65" charset="-120"/>
                <a:ea typeface="標楷體" panose="03000509000000000000" pitchFamily="65" charset="-120"/>
              </a:rPr>
              <a:t>  單單一個花園</a:t>
            </a:r>
            <a:endParaRPr lang="en-US" altLang="zh-TW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eaLnBrk="1" hangingPunct="1">
              <a:buFontTx/>
              <a:buNone/>
            </a:pPr>
            <a:r>
              <a:rPr lang="en-US" altLang="zh-TW">
                <a:latin typeface="標楷體" panose="03000509000000000000" pitchFamily="65" charset="-120"/>
                <a:ea typeface="標楷體" panose="03000509000000000000" pitchFamily="65" charset="-120"/>
              </a:rPr>
              <a:t>  </a:t>
            </a:r>
            <a:r>
              <a:rPr lang="zh-TW" altLang="en-US">
                <a:latin typeface="標楷體" panose="03000509000000000000" pitchFamily="65" charset="-120"/>
                <a:ea typeface="標楷體" panose="03000509000000000000" pitchFamily="65" charset="-120"/>
              </a:rPr>
              <a:t>就有五千朵。</a:t>
            </a:r>
          </a:p>
        </p:txBody>
      </p:sp>
      <p:pic>
        <p:nvPicPr>
          <p:cNvPr id="24580" name="Picture 3">
            <a:extLst>
              <a:ext uri="{FF2B5EF4-FFF2-40B4-BE49-F238E27FC236}">
                <a16:creationId xmlns:a16="http://schemas.microsoft.com/office/drawing/2014/main" id="{C8E4274E-19EE-47C0-B6B3-BCE7284F67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6288" y="3933825"/>
            <a:ext cx="4557712" cy="292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0117" name="Rectangle 5">
            <a:extLst>
              <a:ext uri="{FF2B5EF4-FFF2-40B4-BE49-F238E27FC236}">
                <a16:creationId xmlns:a16="http://schemas.microsoft.com/office/drawing/2014/main" id="{F82A2434-465C-4CB8-B964-83E239297A5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84213" y="333375"/>
            <a:ext cx="7772400" cy="1143000"/>
          </a:xfrm>
        </p:spPr>
        <p:txBody>
          <a:bodyPr/>
          <a:lstStyle/>
          <a:p>
            <a:pPr marL="342900" indent="-342900" algn="l" eaLnBrk="1" hangingPunct="1">
              <a:spcBef>
                <a:spcPct val="20000"/>
              </a:spcBef>
              <a:buFontTx/>
              <a:buChar char="•"/>
              <a:defRPr/>
            </a:pPr>
            <a:endParaRPr lang="zh-TW" altLang="zh-TW" sz="3200" dirty="0">
              <a:solidFill>
                <a:schemeClr val="tx1"/>
              </a:solidFill>
              <a:latin typeface="標楷體" panose="03000509000000000000" pitchFamily="65" charset="-120"/>
              <a:ea typeface="標楷體" panose="03000509000000000000" pitchFamily="65" charset="-120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投影片編號版面配置區 5">
            <a:extLst>
              <a:ext uri="{FF2B5EF4-FFF2-40B4-BE49-F238E27FC236}">
                <a16:creationId xmlns:a16="http://schemas.microsoft.com/office/drawing/2014/main" id="{7EAB92F2-7C24-490A-B2B1-82F11D6167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DCE2095-08A0-44C6-ABB1-212D891CC6BB}" type="slidenum">
              <a:rPr kumimoji="1" lang="en-US" altLang="zh-TW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新細明體" panose="02020500000000000000" pitchFamily="18" charset="-120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1" lang="en-US" altLang="zh-TW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新細明體" panose="02020500000000000000" pitchFamily="18" charset="-120"/>
              <a:cs typeface="+mn-cs"/>
            </a:endParaRPr>
          </a:p>
        </p:txBody>
      </p:sp>
      <p:sp>
        <p:nvSpPr>
          <p:cNvPr id="20483" name="Rectangle 3">
            <a:extLst>
              <a:ext uri="{FF2B5EF4-FFF2-40B4-BE49-F238E27FC236}">
                <a16:creationId xmlns:a16="http://schemas.microsoft.com/office/drawing/2014/main" id="{350EDD50-B408-4872-830C-36374120347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395288" y="685800"/>
            <a:ext cx="4681537" cy="4392613"/>
          </a:xfrm>
        </p:spPr>
        <p:txBody>
          <a:bodyPr/>
          <a:lstStyle/>
          <a:p>
            <a:pPr eaLnBrk="1" hangingPunct="1"/>
            <a:r>
              <a:rPr lang="zh-TW" altLang="en-US">
                <a:latin typeface="標楷體" panose="03000509000000000000" pitchFamily="65" charset="-120"/>
                <a:ea typeface="標楷體" panose="03000509000000000000" pitchFamily="65" charset="-120"/>
              </a:rPr>
              <a:t>這些水和普通的養分不一樣。香甜來自星光下的步行、滑輪的歌聲、我雙臂的努力。</a:t>
            </a:r>
          </a:p>
          <a:p>
            <a:pPr eaLnBrk="1" hangingPunct="1">
              <a:buFontTx/>
              <a:buNone/>
            </a:pPr>
            <a:r>
              <a:rPr lang="zh-TW" altLang="en-US">
                <a:latin typeface="標楷體" panose="03000509000000000000" pitchFamily="65" charset="-120"/>
                <a:ea typeface="標楷體" panose="03000509000000000000" pitchFamily="65" charset="-120"/>
                <a:sym typeface="Wingdings" panose="05000000000000000000" pitchFamily="2" charset="2"/>
              </a:rPr>
              <a:t></a:t>
            </a:r>
            <a:r>
              <a:rPr lang="zh-TW" altLang="en-US">
                <a:latin typeface="標楷體" panose="03000509000000000000" pitchFamily="65" charset="-120"/>
                <a:ea typeface="標楷體" panose="03000509000000000000" pitchFamily="65" charset="-120"/>
              </a:rPr>
              <a:t>經過努力才得到的東西，意義不一樣。</a:t>
            </a:r>
          </a:p>
          <a:p>
            <a:pPr lvl="1" eaLnBrk="1" hangingPunct="1"/>
            <a:r>
              <a:rPr lang="zh-TW" altLang="en-US">
                <a:latin typeface="標楷體" panose="03000509000000000000" pitchFamily="65" charset="-120"/>
                <a:ea typeface="標楷體" panose="03000509000000000000" pitchFamily="65" charset="-120"/>
              </a:rPr>
              <a:t>追求的歷程</a:t>
            </a:r>
          </a:p>
          <a:p>
            <a:pPr lvl="1" eaLnBrk="1" hangingPunct="1"/>
            <a:r>
              <a:rPr lang="zh-TW" altLang="en-US">
                <a:latin typeface="標楷體" panose="03000509000000000000" pitchFamily="65" charset="-120"/>
                <a:ea typeface="標楷體" panose="03000509000000000000" pitchFamily="65" charset="-120"/>
              </a:rPr>
              <a:t>迎娶的過程</a:t>
            </a:r>
            <a:endParaRPr lang="en-US" altLang="zh-TW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lvl="1" eaLnBrk="1" hangingPunct="1"/>
            <a:r>
              <a:rPr lang="en-US" altLang="zh-TW">
                <a:latin typeface="標楷體" panose="03000509000000000000" pitchFamily="65" charset="-120"/>
                <a:ea typeface="標楷體" panose="03000509000000000000" pitchFamily="65" charset="-120"/>
                <a:hlinkClick r:id="rId3"/>
              </a:rPr>
              <a:t>100</a:t>
            </a:r>
            <a:r>
              <a:rPr lang="zh-TW" altLang="en-US">
                <a:latin typeface="標楷體" panose="03000509000000000000" pitchFamily="65" charset="-120"/>
                <a:ea typeface="標楷體" panose="03000509000000000000" pitchFamily="65" charset="-120"/>
                <a:hlinkClick r:id="rId3"/>
              </a:rPr>
              <a:t>分的滋味</a:t>
            </a:r>
            <a:endParaRPr lang="zh-TW" altLang="en-US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pic>
        <p:nvPicPr>
          <p:cNvPr id="26628" name="Picture 4" descr="resserver">
            <a:extLst>
              <a:ext uri="{FF2B5EF4-FFF2-40B4-BE49-F238E27FC236}">
                <a16:creationId xmlns:a16="http://schemas.microsoft.com/office/drawing/2014/main" id="{16AD17C2-98FC-421B-9893-3417BD9F5FC6}"/>
              </a:ext>
            </a:extLst>
          </p:cNvPr>
          <p:cNvPicPr>
            <a:picLocks noChangeAspect="1" noChangeArrowheads="1"/>
          </p:cNvPicPr>
          <p:nvPr>
            <p:ph type="title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967288" y="685800"/>
            <a:ext cx="4176712" cy="3890963"/>
          </a:xfr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4">
            <a:extLst>
              <a:ext uri="{FF2B5EF4-FFF2-40B4-BE49-F238E27FC236}">
                <a16:creationId xmlns:a16="http://schemas.microsoft.com/office/drawing/2014/main" id="{C089EB6E-DF28-4613-B152-5954C81F0D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5600" y="3833813"/>
            <a:ext cx="3889375" cy="302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75" name="投影片編號版面配置區 5">
            <a:extLst>
              <a:ext uri="{FF2B5EF4-FFF2-40B4-BE49-F238E27FC236}">
                <a16:creationId xmlns:a16="http://schemas.microsoft.com/office/drawing/2014/main" id="{8A32BE32-93F3-4644-828C-EDCC1C669A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8E7D0E2-F50C-4745-BA49-A04B5A9FE292}" type="slidenum">
              <a:rPr kumimoji="1" lang="en-US" altLang="zh-TW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新細明體" panose="02020500000000000000" pitchFamily="18" charset="-120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1" lang="en-US" altLang="zh-TW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新細明體" panose="02020500000000000000" pitchFamily="18" charset="-120"/>
              <a:cs typeface="+mn-cs"/>
            </a:endParaRPr>
          </a:p>
        </p:txBody>
      </p:sp>
      <p:sp>
        <p:nvSpPr>
          <p:cNvPr id="28676" name="Rectangle 2">
            <a:extLst>
              <a:ext uri="{FF2B5EF4-FFF2-40B4-BE49-F238E27FC236}">
                <a16:creationId xmlns:a16="http://schemas.microsoft.com/office/drawing/2014/main" id="{CFA5DEBF-EF36-48CE-AC40-8C6042C22CA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84213" y="0"/>
            <a:ext cx="7772400" cy="1143000"/>
          </a:xfrm>
        </p:spPr>
        <p:txBody>
          <a:bodyPr/>
          <a:lstStyle/>
          <a:p>
            <a:pPr eaLnBrk="1" hangingPunct="1"/>
            <a:r>
              <a:rPr lang="zh-TW" altLang="en-US">
                <a:latin typeface="標楷體" panose="03000509000000000000" pitchFamily="65" charset="-120"/>
                <a:ea typeface="標楷體" panose="03000509000000000000" pitchFamily="65" charset="-120"/>
              </a:rPr>
              <a:t>有情人，未必能成眷屬</a:t>
            </a:r>
            <a:endParaRPr lang="zh-TW" altLang="zh-TW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28677" name="Rectangle 3">
            <a:extLst>
              <a:ext uri="{FF2B5EF4-FFF2-40B4-BE49-F238E27FC236}">
                <a16:creationId xmlns:a16="http://schemas.microsoft.com/office/drawing/2014/main" id="{7AC23FF7-C180-4476-B27B-C61298CB507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611188" y="1341438"/>
            <a:ext cx="7921625" cy="4114800"/>
          </a:xfrm>
        </p:spPr>
        <p:txBody>
          <a:bodyPr/>
          <a:lstStyle/>
          <a:p>
            <a:pPr eaLnBrk="1" hangingPunct="1"/>
            <a:r>
              <a:rPr lang="zh-TW" altLang="en-US">
                <a:latin typeface="標楷體" panose="03000509000000000000" pitchFamily="65" charset="-120"/>
                <a:ea typeface="標楷體" panose="03000509000000000000" pitchFamily="65" charset="-120"/>
              </a:rPr>
              <a:t>我該猜到她蹩腳的小計謀包含著無限深情。但我太年輕，不知道該怎麼愛她。</a:t>
            </a:r>
          </a:p>
          <a:p>
            <a:pPr eaLnBrk="1" hangingPunct="1"/>
            <a:r>
              <a:rPr lang="zh-TW" altLang="en-US">
                <a:latin typeface="標楷體" panose="03000509000000000000" pitchFamily="65" charset="-120"/>
                <a:ea typeface="標楷體" panose="03000509000000000000" pitchFamily="65" charset="-120"/>
              </a:rPr>
              <a:t>花兒對他說：「</a:t>
            </a:r>
            <a:r>
              <a:rPr lang="zh-TW" altLang="en-US" b="1">
                <a:latin typeface="標楷體" panose="03000509000000000000" pitchFamily="65" charset="-120"/>
                <a:ea typeface="標楷體" panose="03000509000000000000" pitchFamily="65" charset="-120"/>
              </a:rPr>
              <a:t>我當然愛你。你始終不知道，都怪我不好。這無關緊要。可是你</a:t>
            </a:r>
            <a:r>
              <a:rPr lang="en-US" altLang="zh-TW" b="1">
                <a:latin typeface="標楷體" panose="03000509000000000000" pitchFamily="65" charset="-120"/>
                <a:ea typeface="標楷體" panose="03000509000000000000" pitchFamily="65" charset="-120"/>
              </a:rPr>
              <a:t>----</a:t>
            </a:r>
            <a:r>
              <a:rPr lang="zh-TW" altLang="en-US" b="1">
                <a:latin typeface="標楷體" panose="03000509000000000000" pitchFamily="65" charset="-120"/>
                <a:ea typeface="標楷體" panose="03000509000000000000" pitchFamily="65" charset="-120"/>
              </a:rPr>
              <a:t>你也跟我一樣</a:t>
            </a:r>
            <a:r>
              <a:rPr lang="zh-TW" altLang="en-US" b="1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傻</a:t>
            </a:r>
            <a:r>
              <a:rPr lang="zh-TW" altLang="en-US" b="1">
                <a:latin typeface="標楷體" panose="03000509000000000000" pitchFamily="65" charset="-120"/>
                <a:ea typeface="標楷體" panose="03000509000000000000" pitchFamily="65" charset="-120"/>
              </a:rPr>
              <a:t>。快樂起來吧</a:t>
            </a:r>
            <a:r>
              <a:rPr lang="en-US" altLang="zh-TW" b="1">
                <a:latin typeface="標楷體" panose="03000509000000000000" pitchFamily="65" charset="-120"/>
                <a:ea typeface="標楷體" panose="03000509000000000000" pitchFamily="65" charset="-120"/>
              </a:rPr>
              <a:t>……</a:t>
            </a:r>
            <a:r>
              <a:rPr lang="zh-TW" altLang="en-US" b="1">
                <a:latin typeface="標楷體" panose="03000509000000000000" pitchFamily="65" charset="-120"/>
                <a:ea typeface="標楷體" panose="03000509000000000000" pitchFamily="65" charset="-120"/>
              </a:rPr>
              <a:t>」</a:t>
            </a:r>
            <a:endParaRPr lang="en-US" altLang="zh-TW" b="1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eaLnBrk="1" hangingPunct="1"/>
            <a:r>
              <a:rPr lang="zh-TW" altLang="en-US">
                <a:latin typeface="標楷體" panose="03000509000000000000" pitchFamily="65" charset="-120"/>
                <a:ea typeface="標楷體" panose="03000509000000000000" pitchFamily="65" charset="-120"/>
              </a:rPr>
              <a:t>花兒有刺，全是為了洩憤</a:t>
            </a:r>
            <a:endParaRPr lang="en-US" altLang="zh-TW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lvl="1" eaLnBrk="1" hangingPunct="1"/>
            <a:r>
              <a:rPr lang="zh-TW" altLang="en-US">
                <a:latin typeface="標楷體" panose="03000509000000000000" pitchFamily="65" charset="-120"/>
                <a:ea typeface="標楷體" panose="03000509000000000000" pitchFamily="65" charset="-120"/>
              </a:rPr>
              <a:t>無法</a:t>
            </a:r>
            <a:r>
              <a:rPr lang="zh-TW" altLang="en-US" b="1" u="sng">
                <a:latin typeface="標楷體" panose="03000509000000000000" pitchFamily="65" charset="-120"/>
                <a:ea typeface="標楷體" panose="03000509000000000000" pitchFamily="65" charset="-120"/>
              </a:rPr>
              <a:t>包容</a:t>
            </a:r>
            <a:r>
              <a:rPr lang="zh-TW" altLang="en-US">
                <a:latin typeface="標楷體" panose="03000509000000000000" pitchFamily="65" charset="-120"/>
                <a:ea typeface="標楷體" panose="03000509000000000000" pitchFamily="65" charset="-120"/>
              </a:rPr>
              <a:t>，就無法繼續</a:t>
            </a:r>
            <a:endParaRPr lang="en-US" altLang="zh-TW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eaLnBrk="1" hangingPunct="1"/>
            <a:r>
              <a:rPr lang="zh-TW" altLang="en-US">
                <a:latin typeface="標楷體" panose="03000509000000000000" pitchFamily="65" charset="-120"/>
                <a:ea typeface="標楷體" panose="03000509000000000000" pitchFamily="65" charset="-120"/>
              </a:rPr>
              <a:t>那是好隱密的地方</a:t>
            </a:r>
            <a:endParaRPr lang="en-US" altLang="zh-TW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eaLnBrk="1" hangingPunct="1"/>
            <a:r>
              <a:rPr lang="en-US" altLang="zh-TW">
                <a:latin typeface="標楷體" panose="03000509000000000000" pitchFamily="65" charset="-120"/>
                <a:ea typeface="標楷體" panose="03000509000000000000" pitchFamily="65" charset="-120"/>
              </a:rPr>
              <a:t>--</a:t>
            </a:r>
            <a:r>
              <a:rPr lang="zh-TW" altLang="en-US">
                <a:latin typeface="標楷體" panose="03000509000000000000" pitchFamily="65" charset="-120"/>
                <a:ea typeface="標楷體" panose="03000509000000000000" pitchFamily="65" charset="-120"/>
              </a:rPr>
              <a:t>淚水的國度</a:t>
            </a:r>
            <a:endParaRPr lang="en-US" altLang="zh-TW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投影片編號版面配置區 5">
            <a:extLst>
              <a:ext uri="{FF2B5EF4-FFF2-40B4-BE49-F238E27FC236}">
                <a16:creationId xmlns:a16="http://schemas.microsoft.com/office/drawing/2014/main" id="{0F3A7FDC-95F2-40E1-B921-3DEE9BCE0D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21393B7-7D19-4C20-87D5-DA4A88698943}" type="slidenum">
              <a:rPr kumimoji="1" lang="en-US" altLang="zh-TW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新細明體" panose="02020500000000000000" pitchFamily="18" charset="-120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1" lang="en-US" altLang="zh-TW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新細明體" panose="02020500000000000000" pitchFamily="18" charset="-120"/>
              <a:cs typeface="+mn-cs"/>
            </a:endParaRPr>
          </a:p>
        </p:txBody>
      </p:sp>
      <p:sp>
        <p:nvSpPr>
          <p:cNvPr id="28675" name="Rectangle 2">
            <a:extLst>
              <a:ext uri="{FF2B5EF4-FFF2-40B4-BE49-F238E27FC236}">
                <a16:creationId xmlns:a16="http://schemas.microsoft.com/office/drawing/2014/main" id="{41D71926-90FF-42EF-8F1B-11ABD749654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11188" y="4437063"/>
            <a:ext cx="7772400" cy="1379537"/>
          </a:xfrm>
        </p:spPr>
        <p:txBody>
          <a:bodyPr/>
          <a:lstStyle/>
          <a:p>
            <a:pPr algn="l" eaLnBrk="1" hangingPunct="1"/>
            <a:r>
              <a:rPr lang="zh-TW" altLang="en-US" sz="320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「有一天我看落日看了</a:t>
            </a:r>
            <a:r>
              <a:rPr lang="en-US" altLang="zh-TW" sz="320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44</a:t>
            </a:r>
            <a:r>
              <a:rPr lang="zh-TW" altLang="en-US" sz="320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次。你知道，人傷心的時候，喜歡夕陽。」</a:t>
            </a:r>
          </a:p>
        </p:txBody>
      </p:sp>
      <p:pic>
        <p:nvPicPr>
          <p:cNvPr id="243715" name="Picture 3" descr="http://www2.hkedcity.net/citizen_files/aa/dw/sc5276/public_html/geocities/little_prince/06a.jpg">
            <a:extLst>
              <a:ext uri="{FF2B5EF4-FFF2-40B4-BE49-F238E27FC236}">
                <a16:creationId xmlns:a16="http://schemas.microsoft.com/office/drawing/2014/main" id="{523C9517-4935-4E9F-B098-9B9E6C202A6C}"/>
              </a:ext>
            </a:extLst>
          </p:cNvPr>
          <p:cNvPicPr>
            <a:picLocks noChangeAspect="1" noChangeArrowheads="1"/>
          </p:cNvPicPr>
          <p:nvPr>
            <p:ph type="body" idx="1"/>
          </p:nvPr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31750" y="-315913"/>
            <a:ext cx="9175750" cy="4978401"/>
          </a:xfrm>
          <a:noFill/>
        </p:spPr>
      </p:pic>
      <p:sp>
        <p:nvSpPr>
          <p:cNvPr id="5" name="Rectangle 2">
            <a:extLst>
              <a:ext uri="{FF2B5EF4-FFF2-40B4-BE49-F238E27FC236}">
                <a16:creationId xmlns:a16="http://schemas.microsoft.com/office/drawing/2014/main" id="{E124E00E-AC51-40DA-8EB4-14D58BFBAEA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4213" y="5445125"/>
            <a:ext cx="7772400" cy="173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zh-TW" altLang="en-US" sz="3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標楷體" pitchFamily="65" charset="-120"/>
                <a:ea typeface="標楷體" pitchFamily="65" charset="-120"/>
                <a:cs typeface="+mn-cs"/>
              </a:rPr>
              <a:t>「那日落</a:t>
            </a:r>
            <a:r>
              <a:rPr kumimoji="1" lang="en-US" altLang="zh-TW" sz="3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標楷體" pitchFamily="65" charset="-120"/>
                <a:ea typeface="標楷體" pitchFamily="65" charset="-120"/>
                <a:cs typeface="+mn-cs"/>
              </a:rPr>
              <a:t>44</a:t>
            </a:r>
            <a:r>
              <a:rPr kumimoji="1" lang="zh-TW" altLang="en-US" sz="3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標楷體" pitchFamily="65" charset="-120"/>
                <a:ea typeface="標楷體" pitchFamily="65" charset="-120"/>
                <a:cs typeface="+mn-cs"/>
              </a:rPr>
              <a:t>次那天，你是不是很傷心？」</a:t>
            </a:r>
            <a:br>
              <a:rPr kumimoji="1" lang="zh-TW" altLang="en-US" sz="3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標楷體" pitchFamily="65" charset="-120"/>
                <a:ea typeface="標楷體" pitchFamily="65" charset="-120"/>
                <a:cs typeface="+mn-cs"/>
              </a:rPr>
            </a:br>
            <a:r>
              <a:rPr kumimoji="1" lang="zh-TW" altLang="en-US" sz="3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標楷體" pitchFamily="65" charset="-120"/>
                <a:ea typeface="標楷體" pitchFamily="65" charset="-120"/>
                <a:cs typeface="+mn-cs"/>
              </a:rPr>
              <a:t>小王子沒答腔。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37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37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28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5" grpId="0"/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投影片編號版面配置區 5">
            <a:extLst>
              <a:ext uri="{FF2B5EF4-FFF2-40B4-BE49-F238E27FC236}">
                <a16:creationId xmlns:a16="http://schemas.microsoft.com/office/drawing/2014/main" id="{1D5C01B6-618B-41F3-AC07-95D9BC4B06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FFF2E08-7157-40F4-B1D6-9C70288088D3}" type="slidenum">
              <a:rPr kumimoji="1" lang="en-US" altLang="zh-TW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新細明體" panose="02020500000000000000" pitchFamily="18" charset="-120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1" lang="en-US" altLang="zh-TW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新細明體" panose="02020500000000000000" pitchFamily="18" charset="-120"/>
              <a:cs typeface="+mn-cs"/>
            </a:endParaRPr>
          </a:p>
        </p:txBody>
      </p:sp>
      <p:sp>
        <p:nvSpPr>
          <p:cNvPr id="32771" name="Rectangle 2">
            <a:extLst>
              <a:ext uri="{FF2B5EF4-FFF2-40B4-BE49-F238E27FC236}">
                <a16:creationId xmlns:a16="http://schemas.microsoft.com/office/drawing/2014/main" id="{A9DE1C6C-F867-4851-BCBF-3CE4E923E5A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755650" y="188913"/>
            <a:ext cx="7772400" cy="863600"/>
          </a:xfrm>
        </p:spPr>
        <p:txBody>
          <a:bodyPr/>
          <a:lstStyle/>
          <a:p>
            <a:pPr eaLnBrk="1" hangingPunct="1"/>
            <a:r>
              <a:rPr lang="zh-TW" altLang="en-US">
                <a:latin typeface="標楷體" panose="03000509000000000000" pitchFamily="65" charset="-120"/>
                <a:ea typeface="標楷體" panose="03000509000000000000" pitchFamily="65" charset="-120"/>
              </a:rPr>
              <a:t>狐狸的智慧話語</a:t>
            </a:r>
          </a:p>
        </p:txBody>
      </p:sp>
      <p:sp>
        <p:nvSpPr>
          <p:cNvPr id="32772" name="Rectangle 5">
            <a:extLst>
              <a:ext uri="{FF2B5EF4-FFF2-40B4-BE49-F238E27FC236}">
                <a16:creationId xmlns:a16="http://schemas.microsoft.com/office/drawing/2014/main" id="{104E9C67-1C2E-4E30-82C8-A9B51C52A4A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50825" y="981075"/>
            <a:ext cx="8893175" cy="3043238"/>
          </a:xfrm>
        </p:spPr>
        <p:txBody>
          <a:bodyPr/>
          <a:lstStyle/>
          <a:p>
            <a:pPr eaLnBrk="1" hangingPunct="1"/>
            <a:r>
              <a:rPr lang="zh-TW" altLang="en-US" sz="2800">
                <a:latin typeface="微軟正黑體" panose="020B0604030504040204" pitchFamily="34" charset="-120"/>
                <a:ea typeface="微軟正黑體" panose="020B0604030504040204" pitchFamily="34" charset="-120"/>
              </a:rPr>
              <a:t>收服是一種很容易被人忽略的舉動，意思是建立關係</a:t>
            </a:r>
          </a:p>
          <a:p>
            <a:pPr eaLnBrk="1" hangingPunct="1"/>
            <a:r>
              <a:rPr lang="zh-TW" altLang="en-US" sz="2800">
                <a:latin typeface="標楷體" panose="03000509000000000000" pitchFamily="65" charset="-120"/>
                <a:ea typeface="標楷體" panose="03000509000000000000" pitchFamily="65" charset="-120"/>
              </a:rPr>
              <a:t>「你若收服我，就好像陽光照亮了我的生命。」</a:t>
            </a:r>
            <a:endParaRPr lang="en-US" altLang="zh-TW" sz="280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eaLnBrk="1" hangingPunct="1"/>
            <a:r>
              <a:rPr lang="zh-TW" altLang="en-US" sz="2800">
                <a:latin typeface="標楷體" panose="03000509000000000000" pitchFamily="65" charset="-120"/>
                <a:ea typeface="標楷體" panose="03000509000000000000" pitchFamily="65" charset="-120"/>
              </a:rPr>
              <a:t>「在我眼中，你是全世界獨一無二的。」</a:t>
            </a:r>
            <a:endParaRPr lang="en-US" altLang="zh-TW" sz="280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eaLnBrk="1" hangingPunct="1"/>
            <a:r>
              <a:rPr lang="zh-TW" altLang="en-US" sz="2800">
                <a:latin typeface="標楷體" panose="03000509000000000000" pitchFamily="65" charset="-120"/>
                <a:ea typeface="標楷體" panose="03000509000000000000" pitchFamily="65" charset="-120"/>
              </a:rPr>
              <a:t>「你的腳步聲就像音樂，會吸引我走出狐洞。」</a:t>
            </a:r>
            <a:endParaRPr lang="en-US" altLang="zh-TW" sz="280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eaLnBrk="1" hangingPunct="1"/>
            <a:endParaRPr lang="zh-TW" altLang="en-US" sz="280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eaLnBrk="1" hangingPunct="1"/>
            <a:endParaRPr lang="zh-TW" altLang="en-US" sz="280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pic>
        <p:nvPicPr>
          <p:cNvPr id="32773" name="圖片 2">
            <a:extLst>
              <a:ext uri="{FF2B5EF4-FFF2-40B4-BE49-F238E27FC236}">
                <a16:creationId xmlns:a16="http://schemas.microsoft.com/office/drawing/2014/main" id="{DF8BC5E9-21B1-49D4-8EA9-5A66A53070C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175" y="3573463"/>
            <a:ext cx="5076825" cy="301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50CFBA48-2457-4F6B-8228-90F7C434EDF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0825" y="3213100"/>
            <a:ext cx="3600450" cy="3538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514350" indent="-51435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9pPr>
          </a:lstStyle>
          <a:p>
            <a:pPr marL="514350" marR="0" lvl="0" indent="-5143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1" lang="zh-TW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你必須很有耐心。首先你坐在草地上，</a:t>
            </a:r>
            <a:r>
              <a:rPr kumimoji="1" lang="zh-TW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和我隔一段距離</a:t>
            </a:r>
            <a:r>
              <a:rPr kumimoji="1" lang="zh-TW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。我會用眼角偷看你，你一句話也不說。</a:t>
            </a:r>
            <a:r>
              <a:rPr kumimoji="1" lang="zh-TW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語言是誤解之源</a:t>
            </a:r>
            <a:r>
              <a:rPr kumimoji="1" lang="zh-TW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。你每天坐得</a:t>
            </a:r>
            <a:r>
              <a:rPr kumimoji="1" lang="zh-TW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離我愈來愈近</a:t>
            </a:r>
            <a:r>
              <a:rPr kumimoji="1" lang="zh-TW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。</a:t>
            </a:r>
            <a:endParaRPr kumimoji="1" lang="en-US" altLang="zh-TW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標楷體" panose="03000509000000000000" pitchFamily="65" charset="-120"/>
              <a:ea typeface="標楷體" panose="03000509000000000000" pitchFamily="65" charset="-120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投影片編號版面配置區 5">
            <a:extLst>
              <a:ext uri="{FF2B5EF4-FFF2-40B4-BE49-F238E27FC236}">
                <a16:creationId xmlns:a16="http://schemas.microsoft.com/office/drawing/2014/main" id="{62030B62-B299-4B37-A4A5-0CC10A5DF0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7FD6C65-ECCA-4D1B-800C-79B432B7F1A8}" type="slidenum">
              <a:rPr kumimoji="1" lang="en-US" altLang="zh-TW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新細明體" panose="02020500000000000000" pitchFamily="18" charset="-120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1" lang="en-US" altLang="zh-TW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新細明體" panose="02020500000000000000" pitchFamily="18" charset="-120"/>
              <a:cs typeface="+mn-cs"/>
            </a:endParaRPr>
          </a:p>
        </p:txBody>
      </p:sp>
      <p:sp>
        <p:nvSpPr>
          <p:cNvPr id="34819" name="Rectangle 2">
            <a:extLst>
              <a:ext uri="{FF2B5EF4-FFF2-40B4-BE49-F238E27FC236}">
                <a16:creationId xmlns:a16="http://schemas.microsoft.com/office/drawing/2014/main" id="{24DAB467-BF05-4AE6-A99E-5D437851C39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827088" y="188913"/>
            <a:ext cx="7772400" cy="792162"/>
          </a:xfrm>
        </p:spPr>
        <p:txBody>
          <a:bodyPr/>
          <a:lstStyle/>
          <a:p>
            <a:pPr eaLnBrk="1" hangingPunct="1"/>
            <a:r>
              <a:rPr lang="zh-TW" altLang="en-US">
                <a:latin typeface="微軟正黑體" panose="020B0604030504040204" pitchFamily="34" charset="-120"/>
                <a:ea typeface="微軟正黑體" panose="020B0604030504040204" pitchFamily="34" charset="-120"/>
              </a:rPr>
              <a:t>狐狸的智慧話語</a:t>
            </a:r>
          </a:p>
        </p:txBody>
      </p:sp>
      <p:sp>
        <p:nvSpPr>
          <p:cNvPr id="32772" name="Rectangle 5">
            <a:extLst>
              <a:ext uri="{FF2B5EF4-FFF2-40B4-BE49-F238E27FC236}">
                <a16:creationId xmlns:a16="http://schemas.microsoft.com/office/drawing/2014/main" id="{100BCBFA-266B-41F2-8515-C50EBB3728F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79388" y="1042988"/>
            <a:ext cx="8856662" cy="5338762"/>
          </a:xfrm>
        </p:spPr>
        <p:txBody>
          <a:bodyPr/>
          <a:lstStyle/>
          <a:p>
            <a:pPr eaLnBrk="1" hangingPunct="1"/>
            <a:r>
              <a:rPr lang="zh-TW" altLang="en-US" sz="2800">
                <a:latin typeface="標楷體" panose="03000509000000000000" pitchFamily="65" charset="-120"/>
                <a:ea typeface="標楷體" panose="03000509000000000000" pitchFamily="65" charset="-120"/>
              </a:rPr>
              <a:t>每天同一時間回來比較好。例如你下午四點來，</a:t>
            </a:r>
            <a:r>
              <a:rPr lang="zh-TW" altLang="en-US" sz="2800" b="1">
                <a:latin typeface="標楷體" panose="03000509000000000000" pitchFamily="65" charset="-120"/>
                <a:ea typeface="標楷體" panose="03000509000000000000" pitchFamily="65" charset="-120"/>
              </a:rPr>
              <a:t>我三點就開始興奮。時間一分一秒接近，我愈來愈開心</a:t>
            </a:r>
            <a:r>
              <a:rPr lang="zh-TW" altLang="en-US" sz="2800">
                <a:latin typeface="標楷體" panose="03000509000000000000" pitchFamily="65" charset="-120"/>
                <a:ea typeface="標楷體" panose="03000509000000000000" pitchFamily="65" charset="-120"/>
              </a:rPr>
              <a:t>。反之，若你隨時會來，我不知道我的心該在什麼時刻出來迎接你。</a:t>
            </a:r>
            <a:r>
              <a:rPr lang="en-US" altLang="zh-TW" sz="2800">
                <a:latin typeface="標楷體" panose="03000509000000000000" pitchFamily="65" charset="-120"/>
                <a:ea typeface="標楷體" panose="03000509000000000000" pitchFamily="65" charset="-120"/>
              </a:rPr>
              <a:t>……</a:t>
            </a:r>
            <a:r>
              <a:rPr lang="en-US" altLang="zh-TW" sz="2800">
                <a:latin typeface="標楷體" panose="03000509000000000000" pitchFamily="65" charset="-120"/>
                <a:ea typeface="標楷體" panose="03000509000000000000" pitchFamily="65" charset="-120"/>
                <a:sym typeface="Wingdings" panose="05000000000000000000" pitchFamily="2" charset="2"/>
              </a:rPr>
              <a:t></a:t>
            </a:r>
            <a:r>
              <a:rPr lang="zh-TW" altLang="en-US" sz="2800" b="1">
                <a:latin typeface="標楷體" panose="03000509000000000000" pitchFamily="65" charset="-120"/>
                <a:ea typeface="標楷體" panose="03000509000000000000" pitchFamily="65" charset="-120"/>
              </a:rPr>
              <a:t>人必須遵守恰當的禮儀</a:t>
            </a:r>
            <a:r>
              <a:rPr lang="zh-TW" altLang="en-US" sz="2800">
                <a:latin typeface="標楷體" panose="03000509000000000000" pitchFamily="65" charset="-120"/>
                <a:ea typeface="標楷體" panose="03000509000000000000" pitchFamily="65" charset="-120"/>
              </a:rPr>
              <a:t>。</a:t>
            </a:r>
            <a:endParaRPr lang="en-US" altLang="zh-TW" sz="280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eaLnBrk="1" hangingPunct="1"/>
            <a:r>
              <a:rPr lang="zh-TW" altLang="en-US" sz="2800">
                <a:latin typeface="標楷體" panose="03000509000000000000" pitchFamily="65" charset="-120"/>
                <a:ea typeface="標楷體" panose="03000509000000000000" pitchFamily="65" charset="-120"/>
              </a:rPr>
              <a:t>獵人每星期四和村姑們跳舞，星期四對我來說是個好日子。</a:t>
            </a:r>
            <a:r>
              <a:rPr lang="en-US" altLang="zh-TW" sz="2800">
                <a:latin typeface="標楷體" panose="03000509000000000000" pitchFamily="65" charset="-120"/>
                <a:ea typeface="標楷體" panose="03000509000000000000" pitchFamily="65" charset="-120"/>
              </a:rPr>
              <a:t>…</a:t>
            </a:r>
            <a:r>
              <a:rPr lang="zh-TW" altLang="en-US" sz="2800">
                <a:latin typeface="標楷體" panose="03000509000000000000" pitchFamily="65" charset="-120"/>
                <a:ea typeface="標楷體" panose="03000509000000000000" pitchFamily="65" charset="-120"/>
              </a:rPr>
              <a:t>若不按時跳舞，我就</a:t>
            </a:r>
            <a:r>
              <a:rPr lang="zh-TW" altLang="en-US" sz="2800" b="1">
                <a:latin typeface="標楷體" panose="03000509000000000000" pitchFamily="65" charset="-120"/>
                <a:ea typeface="標楷體" panose="03000509000000000000" pitchFamily="65" charset="-120"/>
              </a:rPr>
              <a:t>永遠沒有假期了</a:t>
            </a:r>
            <a:r>
              <a:rPr lang="zh-TW" altLang="en-US" sz="2800">
                <a:latin typeface="標楷體" panose="03000509000000000000" pitchFamily="65" charset="-120"/>
                <a:ea typeface="標楷體" panose="03000509000000000000" pitchFamily="65" charset="-120"/>
              </a:rPr>
              <a:t>。</a:t>
            </a:r>
            <a:endParaRPr lang="en-US" altLang="zh-TW" sz="280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eaLnBrk="1" hangingPunct="1"/>
            <a:r>
              <a:rPr lang="zh-TW" altLang="en-US" sz="2800">
                <a:latin typeface="標楷體" panose="03000509000000000000" pitchFamily="65" charset="-120"/>
                <a:ea typeface="標楷體" panose="03000509000000000000" pitchFamily="65" charset="-120"/>
              </a:rPr>
              <a:t>這事對你一點好處都沒有。</a:t>
            </a:r>
            <a:endParaRPr lang="en-US" altLang="zh-TW" sz="280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eaLnBrk="1" hangingPunct="1"/>
            <a:r>
              <a:rPr lang="zh-TW" altLang="en-US" sz="2800" b="1">
                <a:latin typeface="標楷體" panose="03000509000000000000" pitchFamily="65" charset="-120"/>
                <a:ea typeface="標楷體" panose="03000509000000000000" pitchFamily="65" charset="-120"/>
              </a:rPr>
              <a:t>對我有好處，因為麥田是金色的</a:t>
            </a:r>
            <a:endParaRPr lang="en-US" altLang="zh-TW" sz="280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eaLnBrk="1" hangingPunct="1"/>
            <a:r>
              <a:rPr lang="zh-TW" altLang="en-US" sz="2800">
                <a:latin typeface="標楷體" panose="03000509000000000000" pitchFamily="65" charset="-120"/>
                <a:ea typeface="標楷體" panose="03000509000000000000" pitchFamily="65" charset="-120"/>
              </a:rPr>
              <a:t>你的頭髮是金色的。</a:t>
            </a:r>
            <a:endParaRPr lang="en-US" altLang="zh-TW" sz="280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eaLnBrk="1" hangingPunct="1"/>
            <a:r>
              <a:rPr lang="zh-TW" altLang="en-US" sz="2800">
                <a:latin typeface="標楷體" panose="03000509000000000000" pitchFamily="65" charset="-120"/>
                <a:ea typeface="標楷體" panose="03000509000000000000" pitchFamily="65" charset="-120"/>
              </a:rPr>
              <a:t>想想</a:t>
            </a:r>
            <a:r>
              <a:rPr lang="zh-TW" altLang="en-US" sz="2800" b="1">
                <a:latin typeface="標楷體" panose="03000509000000000000" pitchFamily="65" charset="-120"/>
                <a:ea typeface="標楷體" panose="03000509000000000000" pitchFamily="65" charset="-120"/>
              </a:rPr>
              <a:t>你收服我之後有多美妙</a:t>
            </a:r>
            <a:r>
              <a:rPr lang="zh-TW" altLang="en-US" sz="2800">
                <a:latin typeface="標楷體" panose="03000509000000000000" pitchFamily="65" charset="-120"/>
                <a:ea typeface="標楷體" panose="03000509000000000000" pitchFamily="65" charset="-120"/>
              </a:rPr>
              <a:t>！</a:t>
            </a:r>
            <a:endParaRPr lang="en-US" altLang="zh-TW" sz="280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eaLnBrk="1" hangingPunct="1"/>
            <a:r>
              <a:rPr lang="zh-TW" altLang="en-US" sz="2800">
                <a:latin typeface="標楷體" panose="03000509000000000000" pitchFamily="65" charset="-120"/>
                <a:ea typeface="標楷體" panose="03000509000000000000" pitchFamily="65" charset="-120"/>
              </a:rPr>
              <a:t>麥子也是金色的，我看了就想起你。</a:t>
            </a:r>
            <a:endParaRPr lang="en-US" altLang="zh-TW" sz="280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eaLnBrk="1" hangingPunct="1"/>
            <a:r>
              <a:rPr lang="zh-TW" altLang="en-US" sz="2800">
                <a:latin typeface="標楷體" panose="03000509000000000000" pitchFamily="65" charset="-120"/>
                <a:ea typeface="標楷體" panose="03000509000000000000" pitchFamily="65" charset="-120"/>
              </a:rPr>
              <a:t>我會喜歡麥田裡的風聲。</a:t>
            </a:r>
            <a:endParaRPr lang="en-US" altLang="zh-TW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eaLnBrk="1" hangingPunct="1"/>
            <a:endParaRPr lang="zh-TW" altLang="en-US" sz="280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pic>
        <p:nvPicPr>
          <p:cNvPr id="34821" name="圖片 1">
            <a:extLst>
              <a:ext uri="{FF2B5EF4-FFF2-40B4-BE49-F238E27FC236}">
                <a16:creationId xmlns:a16="http://schemas.microsoft.com/office/drawing/2014/main" id="{D4F379B9-5782-4C69-BB6B-5BA1132BD7C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1863" y="4384675"/>
            <a:ext cx="3536950" cy="2482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143000" y="304800"/>
            <a:ext cx="7498080" cy="1143000"/>
          </a:xfrm>
        </p:spPr>
        <p:txBody>
          <a:bodyPr>
            <a:normAutofit/>
          </a:bodyPr>
          <a:lstStyle/>
          <a:p>
            <a:pPr algn="ctr"/>
            <a:r>
              <a:rPr lang="zh-TW" altLang="en-US" sz="4800" dirty="0"/>
              <a:t>大綱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1143000" y="1752600"/>
            <a:ext cx="7726680" cy="4800600"/>
          </a:xfrm>
        </p:spPr>
        <p:txBody>
          <a:bodyPr>
            <a:normAutofit/>
          </a:bodyPr>
          <a:lstStyle/>
          <a:p>
            <a:r>
              <a:rPr lang="en-US" altLang="zh-TW" sz="4000" dirty="0">
                <a:latin typeface="+mj-ea"/>
                <a:ea typeface="+mj-ea"/>
              </a:rPr>
              <a:t>《</a:t>
            </a:r>
            <a:r>
              <a:rPr lang="zh-TW" altLang="en-US" sz="4000" dirty="0">
                <a:latin typeface="+mj-ea"/>
                <a:ea typeface="+mj-ea"/>
              </a:rPr>
              <a:t>小王子</a:t>
            </a:r>
            <a:r>
              <a:rPr lang="en-US" altLang="zh-TW" sz="4000" dirty="0">
                <a:latin typeface="+mj-ea"/>
                <a:ea typeface="+mj-ea"/>
              </a:rPr>
              <a:t>》</a:t>
            </a:r>
            <a:r>
              <a:rPr lang="zh-TW" altLang="en-US" sz="4000" dirty="0">
                <a:latin typeface="+mj-ea"/>
                <a:ea typeface="+mj-ea"/>
              </a:rPr>
              <a:t>中的兩性的智慧</a:t>
            </a:r>
            <a:endParaRPr lang="en-US" altLang="zh-TW" sz="4000" dirty="0">
              <a:latin typeface="+mj-ea"/>
              <a:ea typeface="+mj-ea"/>
            </a:endParaRPr>
          </a:p>
          <a:p>
            <a:r>
              <a:rPr lang="zh-TW" altLang="en-US" sz="4000" dirty="0">
                <a:latin typeface="+mj-ea"/>
                <a:ea typeface="+mj-ea"/>
              </a:rPr>
              <a:t>電影</a:t>
            </a:r>
            <a:r>
              <a:rPr lang="en-US" altLang="zh-TW" sz="4000" dirty="0">
                <a:latin typeface="+mj-ea"/>
                <a:ea typeface="+mj-ea"/>
              </a:rPr>
              <a:t>《</a:t>
            </a:r>
            <a:r>
              <a:rPr lang="zh-TW" altLang="en-US" sz="4000" dirty="0">
                <a:latin typeface="+mj-ea"/>
                <a:ea typeface="+mj-ea"/>
              </a:rPr>
              <a:t>想飛</a:t>
            </a:r>
            <a:r>
              <a:rPr lang="en-US" altLang="zh-TW" sz="4000" dirty="0">
                <a:latin typeface="+mj-ea"/>
                <a:ea typeface="+mj-ea"/>
              </a:rPr>
              <a:t>》</a:t>
            </a:r>
            <a:r>
              <a:rPr lang="zh-TW" altLang="en-US" sz="4000" dirty="0">
                <a:latin typeface="+mj-ea"/>
                <a:ea typeface="+mj-ea"/>
              </a:rPr>
              <a:t>中的追求密技</a:t>
            </a:r>
            <a:endParaRPr lang="en-US" altLang="zh-TW" sz="4000" dirty="0">
              <a:latin typeface="+mj-ea"/>
              <a:ea typeface="+mj-ea"/>
            </a:endParaRPr>
          </a:p>
          <a:p>
            <a:r>
              <a:rPr lang="zh-TW" altLang="en-US" sz="4000" dirty="0">
                <a:latin typeface="+mj-ea"/>
                <a:ea typeface="+mj-ea"/>
              </a:rPr>
              <a:t>微電影</a:t>
            </a:r>
            <a:r>
              <a:rPr lang="en-US" altLang="zh-TW" sz="4000" dirty="0">
                <a:latin typeface="+mj-ea"/>
                <a:ea typeface="+mj-ea"/>
              </a:rPr>
              <a:t>《</a:t>
            </a:r>
            <a:r>
              <a:rPr lang="zh-TW" altLang="en-US" sz="4000" dirty="0">
                <a:latin typeface="+mj-ea"/>
                <a:ea typeface="+mj-ea"/>
              </a:rPr>
              <a:t>愛情的</a:t>
            </a:r>
            <a:r>
              <a:rPr lang="en-US" altLang="zh-TW" sz="4000" dirty="0">
                <a:latin typeface="+mj-ea"/>
                <a:ea typeface="+mj-ea"/>
              </a:rPr>
              <a:t>7</a:t>
            </a:r>
            <a:r>
              <a:rPr lang="zh-TW" altLang="en-US" sz="4000" dirty="0">
                <a:latin typeface="+mj-ea"/>
                <a:ea typeface="+mj-ea"/>
              </a:rPr>
              <a:t>個階段</a:t>
            </a:r>
            <a:r>
              <a:rPr lang="en-US" altLang="zh-TW" sz="4000" dirty="0">
                <a:latin typeface="+mj-ea"/>
                <a:ea typeface="+mj-ea"/>
              </a:rPr>
              <a:t>》</a:t>
            </a:r>
          </a:p>
          <a:p>
            <a:r>
              <a:rPr lang="zh-TW" altLang="en-US" sz="4000" dirty="0">
                <a:latin typeface="+mj-ea"/>
                <a:ea typeface="+mj-ea"/>
              </a:rPr>
              <a:t>性平三法修正案</a:t>
            </a:r>
            <a:endParaRPr lang="en-US" altLang="zh-TW" sz="4000" dirty="0">
              <a:latin typeface="+mj-ea"/>
              <a:ea typeface="+mj-ea"/>
            </a:endParaRPr>
          </a:p>
          <a:p>
            <a:endParaRPr lang="en-US" altLang="zh-TW" dirty="0"/>
          </a:p>
          <a:p>
            <a:endParaRPr lang="en-US" altLang="zh-TW" dirty="0"/>
          </a:p>
          <a:p>
            <a:endParaRPr lang="en-US" altLang="zh-TW" dirty="0"/>
          </a:p>
          <a:p>
            <a:endParaRPr lang="en-US" altLang="zh-TW" dirty="0"/>
          </a:p>
          <a:p>
            <a:endParaRPr lang="en-US" altLang="zh-TW" dirty="0"/>
          </a:p>
          <a:p>
            <a:endParaRPr lang="zh-TW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投影片編號版面配置區 6">
            <a:extLst>
              <a:ext uri="{FF2B5EF4-FFF2-40B4-BE49-F238E27FC236}">
                <a16:creationId xmlns:a16="http://schemas.microsoft.com/office/drawing/2014/main" id="{F424FC37-A8D0-498B-A72C-538DF539F3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A87E77D-2DA5-4D68-9B92-2CA06E1FA2C2}" type="slidenum">
              <a:rPr kumimoji="1" lang="en-US" altLang="zh-TW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新細明體" panose="02020500000000000000" pitchFamily="18" charset="-120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1" lang="en-US" altLang="zh-TW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新細明體" panose="02020500000000000000" pitchFamily="18" charset="-120"/>
              <a:cs typeface="+mn-cs"/>
            </a:endParaRPr>
          </a:p>
        </p:txBody>
      </p:sp>
      <p:sp>
        <p:nvSpPr>
          <p:cNvPr id="36867" name="Rectangle 2">
            <a:extLst>
              <a:ext uri="{FF2B5EF4-FFF2-40B4-BE49-F238E27FC236}">
                <a16:creationId xmlns:a16="http://schemas.microsoft.com/office/drawing/2014/main" id="{373A926C-7078-48B2-BB66-60C9A66553C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TW" altLang="zh-TW"/>
          </a:p>
        </p:txBody>
      </p:sp>
      <p:sp>
        <p:nvSpPr>
          <p:cNvPr id="30724" name="Rectangle 3">
            <a:extLst>
              <a:ext uri="{FF2B5EF4-FFF2-40B4-BE49-F238E27FC236}">
                <a16:creationId xmlns:a16="http://schemas.microsoft.com/office/drawing/2014/main" id="{048249BA-CD1F-44EA-9303-8C5BB82ECC7F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611188" y="333375"/>
            <a:ext cx="4391025" cy="5619750"/>
          </a:xfrm>
        </p:spPr>
        <p:txBody>
          <a:bodyPr/>
          <a:lstStyle/>
          <a:p>
            <a:pPr eaLnBrk="1" hangingPunct="1"/>
            <a:endParaRPr lang="en-US" altLang="zh-TW"/>
          </a:p>
          <a:p>
            <a:pPr eaLnBrk="1" hangingPunct="1"/>
            <a:r>
              <a:rPr lang="zh-TW" altLang="en-US">
                <a:latin typeface="標楷體" panose="03000509000000000000" pitchFamily="65" charset="-120"/>
                <a:ea typeface="標楷體" panose="03000509000000000000" pitchFamily="65" charset="-120"/>
              </a:rPr>
              <a:t>你對自己收服的東西永遠有責任。</a:t>
            </a:r>
          </a:p>
          <a:p>
            <a:pPr eaLnBrk="1" hangingPunct="1"/>
            <a:r>
              <a:rPr lang="zh-TW" altLang="en-US"/>
              <a:t>小王子的狐狸送給小王子的秘密是：「</a:t>
            </a:r>
            <a:r>
              <a:rPr lang="zh-TW" altLang="en-US">
                <a:ea typeface="標楷體" panose="03000509000000000000" pitchFamily="65" charset="-120"/>
              </a:rPr>
              <a:t>最有價值的事物不是眼睛能夠看到的，你必須要用你的心去感受！</a:t>
            </a:r>
            <a:r>
              <a:rPr lang="zh-TW" altLang="en-US"/>
              <a:t>」</a:t>
            </a:r>
          </a:p>
          <a:p>
            <a:pPr eaLnBrk="1" hangingPunct="1"/>
            <a:r>
              <a:rPr lang="zh-TW" altLang="en-US"/>
              <a:t>你為你的玫瑰耗掉許多時間，你的玫瑰才變得如此重要。</a:t>
            </a:r>
          </a:p>
          <a:p>
            <a:pPr eaLnBrk="1" hangingPunct="1"/>
            <a:endParaRPr lang="en-US" altLang="zh-TW" sz="2800"/>
          </a:p>
        </p:txBody>
      </p:sp>
      <p:pic>
        <p:nvPicPr>
          <p:cNvPr id="36869" name="圖片 1">
            <a:extLst>
              <a:ext uri="{FF2B5EF4-FFF2-40B4-BE49-F238E27FC236}">
                <a16:creationId xmlns:a16="http://schemas.microsoft.com/office/drawing/2014/main" id="{5B53B461-154F-4252-BA93-94FAE924C2B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825" y="2501900"/>
            <a:ext cx="4144963" cy="437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投影片編號版面配置區 5">
            <a:extLst>
              <a:ext uri="{FF2B5EF4-FFF2-40B4-BE49-F238E27FC236}">
                <a16:creationId xmlns:a16="http://schemas.microsoft.com/office/drawing/2014/main" id="{A16D751D-06EC-41FE-8260-FA5F3EBC31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86BA726-C2CC-427A-AEAF-CD3B91B8397C}" type="slidenum">
              <a:rPr kumimoji="1" lang="en-US" altLang="zh-TW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新細明體" panose="02020500000000000000" pitchFamily="18" charset="-120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1" lang="en-US" altLang="zh-TW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新細明體" panose="02020500000000000000" pitchFamily="18" charset="-120"/>
              <a:cs typeface="+mn-cs"/>
            </a:endParaRPr>
          </a:p>
        </p:txBody>
      </p:sp>
      <p:pic>
        <p:nvPicPr>
          <p:cNvPr id="38915" name="Picture 3" descr="lptitle">
            <a:extLst>
              <a:ext uri="{FF2B5EF4-FFF2-40B4-BE49-F238E27FC236}">
                <a16:creationId xmlns:a16="http://schemas.microsoft.com/office/drawing/2014/main" id="{C66EF28A-DC16-49E4-89BB-E29D55FE3AC6}"/>
              </a:ext>
            </a:extLst>
          </p:cNvPr>
          <p:cNvPicPr>
            <a:picLocks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427538" y="-242888"/>
            <a:ext cx="4716462" cy="5472113"/>
          </a:xfrm>
        </p:spPr>
      </p:pic>
      <p:pic>
        <p:nvPicPr>
          <p:cNvPr id="38916" name="Picture 4" descr="6-37">
            <a:extLst>
              <a:ext uri="{FF2B5EF4-FFF2-40B4-BE49-F238E27FC236}">
                <a16:creationId xmlns:a16="http://schemas.microsoft.com/office/drawing/2014/main" id="{B827FAA1-BA8B-47ED-A96F-9A68A28DD21A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5963" y="5589588"/>
            <a:ext cx="936625" cy="681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17" name="Picture 5" descr="6-04">
            <a:extLst>
              <a:ext uri="{FF2B5EF4-FFF2-40B4-BE49-F238E27FC236}">
                <a16:creationId xmlns:a16="http://schemas.microsoft.com/office/drawing/2014/main" id="{1A2D4459-9353-4D8E-BBCF-92DB68289F54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04138" y="5516563"/>
            <a:ext cx="1439862" cy="555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FED11F97-D912-4923-A0B6-CB229CB3093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3850" y="333375"/>
            <a:ext cx="3960813" cy="6308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111125" indent="-111125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9pPr>
          </a:lstStyle>
          <a:p>
            <a:pPr marL="111125" marR="0" lvl="0" indent="-11112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1" lang="zh-TW" altLang="en-US" sz="3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你的朋友看你抬眼望天天空，居然笑起來，可能很驚訝。</a:t>
            </a:r>
            <a:br>
              <a:rPr kumimoji="1" lang="en-US" altLang="zh-TW" sz="3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</a:br>
            <a:r>
              <a:rPr kumimoji="1" lang="en-US" altLang="zh-TW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+mn-cs"/>
                <a:sym typeface="Wingdings" panose="05000000000000000000" pitchFamily="2" charset="2"/>
              </a:rPr>
              <a:t></a:t>
            </a:r>
            <a:r>
              <a:rPr kumimoji="1" lang="zh-TW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+mn-cs"/>
                <a:sym typeface="Wingdings" panose="05000000000000000000" pitchFamily="2" charset="2"/>
              </a:rPr>
              <a:t>美好回憶</a:t>
            </a:r>
            <a:endParaRPr kumimoji="1" lang="en-US" altLang="zh-TW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標楷體" panose="03000509000000000000" pitchFamily="65" charset="-120"/>
              <a:ea typeface="標楷體" panose="03000509000000000000" pitchFamily="65" charset="-120"/>
              <a:cs typeface="+mn-cs"/>
              <a:sym typeface="Wingdings" panose="05000000000000000000" pitchFamily="2" charset="2"/>
            </a:endParaRPr>
          </a:p>
          <a:p>
            <a:pPr marL="111125" marR="0" lvl="0" indent="-11112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1" lang="zh-TW" altLang="en-US" sz="3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夜晚我愛看星星，星星就像五億個小鐘鈴。</a:t>
            </a:r>
            <a:br>
              <a:rPr kumimoji="1" lang="en-US" altLang="zh-TW" sz="3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</a:br>
            <a:r>
              <a:rPr kumimoji="1" lang="en-US" altLang="zh-TW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+mn-cs"/>
                <a:sym typeface="Wingdings" panose="05000000000000000000" pitchFamily="2" charset="2"/>
              </a:rPr>
              <a:t></a:t>
            </a:r>
            <a:r>
              <a:rPr kumimoji="1" lang="zh-TW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+mn-cs"/>
                <a:sym typeface="Wingdings" panose="05000000000000000000" pitchFamily="2" charset="2"/>
              </a:rPr>
              <a:t>保有連結</a:t>
            </a:r>
            <a:endParaRPr kumimoji="1" lang="en-US" altLang="zh-TW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標楷體" panose="03000509000000000000" pitchFamily="65" charset="-120"/>
              <a:ea typeface="標楷體" panose="03000509000000000000" pitchFamily="65" charset="-120"/>
              <a:cs typeface="+mn-cs"/>
            </a:endParaRPr>
          </a:p>
          <a:p>
            <a:pPr marL="111125" marR="0" lvl="0" indent="-11112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1" lang="zh-TW" altLang="en-US" sz="3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某天晚上他忘了蓋玻璃罩，或者夜裡綿羊悄悄出來</a:t>
            </a:r>
            <a:r>
              <a:rPr kumimoji="1" lang="en-US" altLang="zh-TW" sz="3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...</a:t>
            </a:r>
            <a:r>
              <a:rPr kumimoji="1" lang="zh-TW" altLang="en-US" sz="3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，於是小鐘鈴都化為眼淚。</a:t>
            </a:r>
            <a:r>
              <a:rPr kumimoji="1" lang="en-US" altLang="zh-TW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+mn-cs"/>
                <a:sym typeface="Wingdings" panose="05000000000000000000" pitchFamily="2" charset="2"/>
              </a:rPr>
              <a:t></a:t>
            </a:r>
            <a:r>
              <a:rPr kumimoji="1" lang="zh-TW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+mn-cs"/>
                <a:sym typeface="Wingdings" panose="05000000000000000000" pitchFamily="2" charset="2"/>
              </a:rPr>
              <a:t>曾經擁有</a:t>
            </a:r>
            <a:endParaRPr kumimoji="1" lang="zh-TW" altLang="zh-TW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新細明體" panose="02020500000000000000" pitchFamily="18" charset="-120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標題 1">
            <a:extLst>
              <a:ext uri="{FF2B5EF4-FFF2-40B4-BE49-F238E27FC236}">
                <a16:creationId xmlns:a16="http://schemas.microsoft.com/office/drawing/2014/main" id="{B67930EF-5456-4D48-B059-E6503F8400E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TW" altLang="en-US"/>
          </a:p>
        </p:txBody>
      </p:sp>
      <p:sp>
        <p:nvSpPr>
          <p:cNvPr id="40963" name="內容版面配置區 2">
            <a:extLst>
              <a:ext uri="{FF2B5EF4-FFF2-40B4-BE49-F238E27FC236}">
                <a16:creationId xmlns:a16="http://schemas.microsoft.com/office/drawing/2014/main" id="{DFB9C190-3845-47D4-A7F0-71AC4A6A091C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zh-TW" altLang="en-US"/>
          </a:p>
        </p:txBody>
      </p:sp>
      <p:sp>
        <p:nvSpPr>
          <p:cNvPr id="40964" name="投影片編號版面配置區 3">
            <a:extLst>
              <a:ext uri="{FF2B5EF4-FFF2-40B4-BE49-F238E27FC236}">
                <a16:creationId xmlns:a16="http://schemas.microsoft.com/office/drawing/2014/main" id="{A0988A22-5BD6-4260-ACBD-1254324CA5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E212AC6-07E3-4894-A00B-0C382CEB5D00}" type="slidenum">
              <a:rPr kumimoji="1" lang="en-US" altLang="zh-TW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新細明體" panose="02020500000000000000" pitchFamily="18" charset="-120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1" lang="en-US" altLang="zh-TW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新細明體" panose="02020500000000000000" pitchFamily="18" charset="-120"/>
              <a:cs typeface="+mn-cs"/>
            </a:endParaRPr>
          </a:p>
        </p:txBody>
      </p:sp>
      <p:pic>
        <p:nvPicPr>
          <p:cNvPr id="40965" name="Picture 2" descr="電影《小王子》預告 溫柔風格超治癒(*ˇωˇ*)（圖片8/14P）">
            <a:extLst>
              <a:ext uri="{FF2B5EF4-FFF2-40B4-BE49-F238E27FC236}">
                <a16:creationId xmlns:a16="http://schemas.microsoft.com/office/drawing/2014/main" id="{4CCB9E66-6BAE-444A-BCB9-5441EDB56D7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700338" y="-674688"/>
            <a:ext cx="12744451" cy="80105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標題 1"/>
          <p:cNvSpPr>
            <a:spLocks noGrp="1"/>
          </p:cNvSpPr>
          <p:nvPr>
            <p:ph type="title"/>
          </p:nvPr>
        </p:nvSpPr>
        <p:spPr>
          <a:xfrm>
            <a:off x="997527" y="0"/>
            <a:ext cx="7902575" cy="1447800"/>
          </a:xfrm>
        </p:spPr>
        <p:txBody>
          <a:bodyPr>
            <a:normAutofit/>
          </a:bodyPr>
          <a:lstStyle/>
          <a:p>
            <a:r>
              <a:rPr lang="zh-TW" altLang="zh-TW" sz="4000" dirty="0"/>
              <a:t>想飛</a:t>
            </a:r>
            <a:r>
              <a:rPr lang="zh-TW" altLang="en-US" sz="4000" dirty="0"/>
              <a:t>片段與討論題目</a:t>
            </a:r>
            <a:br>
              <a:rPr lang="zh-TW" altLang="en-US" sz="4000" dirty="0"/>
            </a:br>
            <a:endParaRPr lang="zh-TW" altLang="en-US" sz="2000" dirty="0"/>
          </a:p>
        </p:txBody>
      </p:sp>
      <p:sp>
        <p:nvSpPr>
          <p:cNvPr id="7171" name="內容版面配置區 2"/>
          <p:cNvSpPr>
            <a:spLocks noGrp="1"/>
          </p:cNvSpPr>
          <p:nvPr>
            <p:ph idx="1"/>
          </p:nvPr>
        </p:nvSpPr>
        <p:spPr>
          <a:xfrm>
            <a:off x="997527" y="1169987"/>
            <a:ext cx="7696200" cy="5535613"/>
          </a:xfrm>
        </p:spPr>
        <p:txBody>
          <a:bodyPr>
            <a:normAutofit fontScale="92500" lnSpcReduction="20000"/>
          </a:bodyPr>
          <a:lstStyle/>
          <a:p>
            <a:r>
              <a:rPr lang="en-US" altLang="zh-TW" dirty="0">
                <a:latin typeface="標楷體" pitchFamily="65" charset="-120"/>
                <a:ea typeface="標楷體" pitchFamily="65" charset="-120"/>
              </a:rPr>
              <a:t>23</a:t>
            </a:r>
            <a:r>
              <a:rPr lang="zh-TW" altLang="en-US" dirty="0">
                <a:latin typeface="標楷體" pitchFamily="65" charset="-120"/>
                <a:ea typeface="標楷體" pitchFamily="65" charset="-120"/>
              </a:rPr>
              <a:t>：</a:t>
            </a:r>
            <a:r>
              <a:rPr lang="en-US" altLang="zh-TW" dirty="0">
                <a:latin typeface="標楷體" pitchFamily="65" charset="-120"/>
                <a:ea typeface="標楷體" pitchFamily="65" charset="-120"/>
              </a:rPr>
              <a:t>10</a:t>
            </a:r>
            <a:r>
              <a:rPr lang="zh-TW" altLang="en-US" dirty="0">
                <a:latin typeface="標楷體" pitchFamily="65" charset="-120"/>
                <a:ea typeface="標楷體" pitchFamily="65" charset="-120"/>
              </a:rPr>
              <a:t>～</a:t>
            </a:r>
            <a:r>
              <a:rPr lang="en-US" altLang="zh-TW" dirty="0">
                <a:latin typeface="標楷體" pitchFamily="65" charset="-120"/>
                <a:ea typeface="標楷體" pitchFamily="65" charset="-120"/>
              </a:rPr>
              <a:t>38</a:t>
            </a:r>
            <a:r>
              <a:rPr lang="zh-TW" altLang="en-US" dirty="0">
                <a:latin typeface="標楷體" pitchFamily="65" charset="-120"/>
                <a:ea typeface="標楷體" pitchFamily="65" charset="-120"/>
              </a:rPr>
              <a:t>：</a:t>
            </a:r>
            <a:r>
              <a:rPr lang="en-US" altLang="zh-TW" dirty="0">
                <a:latin typeface="標楷體" pitchFamily="65" charset="-120"/>
                <a:ea typeface="標楷體" pitchFamily="65" charset="-120"/>
              </a:rPr>
              <a:t>00 </a:t>
            </a:r>
            <a:r>
              <a:rPr lang="zh-TW" altLang="en-US" dirty="0">
                <a:latin typeface="標楷體" pitchFamily="65" charset="-120"/>
                <a:ea typeface="標楷體" pitchFamily="65" charset="-120"/>
              </a:rPr>
              <a:t>搭訕、追求</a:t>
            </a:r>
            <a:endParaRPr lang="en-US" altLang="zh-TW" dirty="0">
              <a:latin typeface="標楷體" pitchFamily="65" charset="-120"/>
              <a:ea typeface="標楷體" pitchFamily="65" charset="-120"/>
            </a:endParaRPr>
          </a:p>
          <a:p>
            <a:r>
              <a:rPr lang="en-US" altLang="zh-TW" dirty="0">
                <a:latin typeface="標楷體" pitchFamily="65" charset="-120"/>
                <a:ea typeface="標楷體" pitchFamily="65" charset="-120"/>
              </a:rPr>
              <a:t>47</a:t>
            </a:r>
            <a:r>
              <a:rPr lang="zh-TW" altLang="en-US" dirty="0">
                <a:latin typeface="標楷體" pitchFamily="65" charset="-120"/>
                <a:ea typeface="標楷體" pitchFamily="65" charset="-120"/>
              </a:rPr>
              <a:t>：</a:t>
            </a:r>
            <a:r>
              <a:rPr lang="en-US" altLang="zh-TW" dirty="0">
                <a:latin typeface="標楷體" pitchFamily="65" charset="-120"/>
                <a:ea typeface="標楷體" pitchFamily="65" charset="-120"/>
              </a:rPr>
              <a:t>40</a:t>
            </a:r>
            <a:r>
              <a:rPr lang="zh-TW" altLang="en-US" dirty="0">
                <a:latin typeface="標楷體" pitchFamily="65" charset="-120"/>
                <a:ea typeface="標楷體" pitchFamily="65" charset="-120"/>
              </a:rPr>
              <a:t>～</a:t>
            </a:r>
            <a:r>
              <a:rPr lang="en-US" altLang="zh-TW" dirty="0">
                <a:latin typeface="標楷體" pitchFamily="65" charset="-120"/>
                <a:ea typeface="標楷體" pitchFamily="65" charset="-120"/>
              </a:rPr>
              <a:t>55</a:t>
            </a:r>
            <a:r>
              <a:rPr lang="zh-TW" altLang="en-US" dirty="0">
                <a:latin typeface="標楷體" pitchFamily="65" charset="-120"/>
                <a:ea typeface="標楷體" pitchFamily="65" charset="-120"/>
              </a:rPr>
              <a:t>：</a:t>
            </a:r>
            <a:r>
              <a:rPr lang="en-US" altLang="zh-TW" dirty="0">
                <a:latin typeface="標楷體" pitchFamily="65" charset="-120"/>
                <a:ea typeface="標楷體" pitchFamily="65" charset="-120"/>
              </a:rPr>
              <a:t>50 </a:t>
            </a:r>
            <a:r>
              <a:rPr lang="zh-TW" altLang="en-US" dirty="0">
                <a:latin typeface="標楷體" pitchFamily="65" charset="-120"/>
                <a:ea typeface="標楷體" pitchFamily="65" charset="-120"/>
              </a:rPr>
              <a:t>約會、在一起 </a:t>
            </a:r>
            <a:r>
              <a:rPr lang="en-US" altLang="zh-TW" dirty="0">
                <a:latin typeface="標楷體" pitchFamily="65" charset="-120"/>
                <a:ea typeface="標楷體" pitchFamily="65" charset="-120"/>
              </a:rPr>
              <a:t>+ </a:t>
            </a:r>
            <a:r>
              <a:rPr lang="zh-TW" altLang="en-US" dirty="0">
                <a:latin typeface="標楷體" pitchFamily="65" charset="-120"/>
                <a:ea typeface="標楷體" pitchFamily="65" charset="-120"/>
              </a:rPr>
              <a:t>老喬</a:t>
            </a:r>
            <a:endParaRPr lang="en-US" altLang="zh-TW" dirty="0">
              <a:latin typeface="標楷體" pitchFamily="65" charset="-120"/>
              <a:ea typeface="標楷體" pitchFamily="65" charset="-120"/>
            </a:endParaRPr>
          </a:p>
          <a:p>
            <a:endParaRPr lang="en-US" altLang="zh-TW" dirty="0">
              <a:latin typeface="標楷體" pitchFamily="65" charset="-120"/>
              <a:ea typeface="標楷體" pitchFamily="65" charset="-120"/>
            </a:endParaRPr>
          </a:p>
          <a:p>
            <a:pPr marL="596646" lvl="0" indent="-514350">
              <a:buFont typeface="+mj-lt"/>
              <a:buAutoNum type="arabicPeriod"/>
            </a:pPr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狐狸說：要怎麼做才能「馴服」？</a:t>
            </a:r>
            <a:endParaRPr lang="en-US" altLang="zh-TW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596646" indent="-514350">
              <a:buFont typeface="+mj-lt"/>
              <a:buAutoNum type="arabicPeriod"/>
              <a:defRPr/>
            </a:pPr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每週固定時間出現在女生面前，會有什麼效果？</a:t>
            </a:r>
            <a:endParaRPr lang="en-US" altLang="zh-TW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596646" indent="-514350">
              <a:buFont typeface="+mj-lt"/>
              <a:buAutoNum type="arabicPeriod"/>
              <a:defRPr/>
            </a:pPr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許瑋甯說男友在美國，家豪如何看待這個訊息？</a:t>
            </a:r>
            <a:endParaRPr lang="en-US" altLang="zh-TW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596646" indent="-514350">
              <a:buFont typeface="+mj-lt"/>
              <a:buAutoNum type="arabicPeriod"/>
              <a:defRPr/>
            </a:pPr>
            <a:r>
              <a:rPr lang="zh-TW" altLang="zh-TW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死纏爛打與尊重對方之間</a:t>
            </a:r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r>
              <a:rPr lang="zh-TW" altLang="zh-TW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要如何取得平衡</a:t>
            </a:r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？人帥，真好；人醜，性騷擾？</a:t>
            </a:r>
            <a:endParaRPr lang="en-US" altLang="zh-TW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596646" indent="-514350">
              <a:buFont typeface="+mj-lt"/>
              <a:buAutoNum type="arabicPeriod"/>
              <a:defRPr/>
            </a:pPr>
            <a:r>
              <a:rPr lang="zh-TW" altLang="en-US" dirty="0">
                <a:latin typeface="微軟正黑體" panose="020B0604030504040204" pitchFamily="34" charset="-120"/>
              </a:rPr>
              <a:t>倒麵到男生臉上，是否已經算是強烈而明確表達拒絕騷擾？如果很不喜歡對方，要怎樣做？</a:t>
            </a:r>
          </a:p>
          <a:p>
            <a:pPr marL="596646" indent="-514350">
              <a:buFont typeface="+mj-lt"/>
              <a:buAutoNum type="arabicPeriod"/>
              <a:defRPr/>
            </a:pPr>
            <a:endParaRPr lang="en-US" altLang="zh-TW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7172" name="投影片編號版面配置區 3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2105B95-820C-4C3C-9C9A-4319F25D8E3C}" type="slidenum">
              <a:rPr kumimoji="0" lang="en-US" altLang="zh-TW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Black" pitchFamily="34" charset="0"/>
                <a:ea typeface="新細明體" charset="-120"/>
                <a:cs typeface="+mn-cs"/>
              </a:rPr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en-US" altLang="zh-TW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Black" pitchFamily="34" charset="0"/>
              <a:ea typeface="新細明體" charset="-12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985726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71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標題 1"/>
          <p:cNvSpPr>
            <a:spLocks noGrp="1"/>
          </p:cNvSpPr>
          <p:nvPr>
            <p:ph type="title"/>
          </p:nvPr>
        </p:nvSpPr>
        <p:spPr>
          <a:xfrm>
            <a:off x="990600" y="152400"/>
            <a:ext cx="8435975" cy="990600"/>
          </a:xfrm>
        </p:spPr>
        <p:txBody>
          <a:bodyPr>
            <a:normAutofit fontScale="90000"/>
          </a:bodyPr>
          <a:lstStyle/>
          <a:p>
            <a:r>
              <a:rPr lang="zh-TW" altLang="zh-TW" sz="4000" dirty="0"/>
              <a:t>想飛</a:t>
            </a:r>
            <a:r>
              <a:rPr lang="zh-TW" altLang="en-US" dirty="0"/>
              <a:t>討論議題</a:t>
            </a:r>
            <a:br>
              <a:rPr lang="zh-TW" altLang="en-US" sz="4000" dirty="0"/>
            </a:br>
            <a:endParaRPr lang="zh-TW" altLang="en-US" sz="2000" dirty="0"/>
          </a:p>
        </p:txBody>
      </p:sp>
      <p:sp>
        <p:nvSpPr>
          <p:cNvPr id="7171" name="內容版面配置區 2"/>
          <p:cNvSpPr>
            <a:spLocks noGrp="1"/>
          </p:cNvSpPr>
          <p:nvPr>
            <p:ph idx="1"/>
          </p:nvPr>
        </p:nvSpPr>
        <p:spPr>
          <a:xfrm>
            <a:off x="990600" y="2057400"/>
            <a:ext cx="7315200" cy="4525963"/>
          </a:xfrm>
        </p:spPr>
        <p:txBody>
          <a:bodyPr/>
          <a:lstStyle/>
          <a:p>
            <a:endParaRPr lang="zh-TW" altLang="zh-TW" dirty="0"/>
          </a:p>
          <a:p>
            <a:endParaRPr lang="zh-TW" altLang="en-US" dirty="0"/>
          </a:p>
        </p:txBody>
      </p:sp>
      <p:sp>
        <p:nvSpPr>
          <p:cNvPr id="7172" name="投影片編號版面配置區 3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rm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2105B95-820C-4C3C-9C9A-4319F25D8E3C}" type="slidenum">
              <a:rPr kumimoji="0" lang="en-US" altLang="zh-TW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Black" pitchFamily="34" charset="0"/>
                <a:ea typeface="新細明體" charset="-120"/>
                <a:cs typeface="+mn-cs"/>
              </a:rPr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en-US" altLang="zh-TW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Black" pitchFamily="34" charset="0"/>
              <a:ea typeface="新細明體" charset="-120"/>
              <a:cs typeface="+mn-cs"/>
            </a:endParaRPr>
          </a:p>
        </p:txBody>
      </p:sp>
      <p:sp>
        <p:nvSpPr>
          <p:cNvPr id="5" name="內容版面配置區 2"/>
          <p:cNvSpPr txBox="1">
            <a:spLocks/>
          </p:cNvSpPr>
          <p:nvPr/>
        </p:nvSpPr>
        <p:spPr>
          <a:xfrm>
            <a:off x="1066800" y="1371600"/>
            <a:ext cx="7543800" cy="52117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514350" marR="0" lvl="0" indent="-5143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rgbClr val="3891A7">
                  <a:lumMod val="75000"/>
                </a:srgbClr>
              </a:buClr>
              <a:buSzPct val="145000"/>
              <a:buFontTx/>
              <a:buNone/>
              <a:tabLst/>
              <a:defRPr/>
            </a:pPr>
            <a:r>
              <a:rPr kumimoji="0" lang="en-US" altLang="zh-TW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</a:rPr>
              <a:t>6. </a:t>
            </a:r>
            <a:r>
              <a:rPr kumimoji="0" lang="zh-TW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</a:rPr>
              <a:t>男主角如何回覆千惠「我不想當你哥兒們」</a:t>
            </a:r>
            <a:endParaRPr kumimoji="0" lang="en-US" altLang="zh-TW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514350" marR="0" lvl="0" indent="-5143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rgbClr val="3891A7">
                  <a:lumMod val="75000"/>
                </a:srgbClr>
              </a:buClr>
              <a:buSzPct val="145000"/>
              <a:buFontTx/>
              <a:buNone/>
              <a:tabLst/>
              <a:defRPr/>
            </a:pPr>
            <a:r>
              <a:rPr kumimoji="0" lang="en-US" altLang="zh-TW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</a:rPr>
              <a:t>7. </a:t>
            </a:r>
            <a:r>
              <a:rPr kumimoji="0" lang="zh-TW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</a:rPr>
              <a:t>男主角</a:t>
            </a:r>
            <a:r>
              <a:rPr kumimoji="0" lang="zh-TW" altLang="zh-TW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</a:rPr>
              <a:t>如何</a:t>
            </a:r>
            <a:r>
              <a:rPr kumimoji="0" lang="zh-TW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</a:rPr>
              <a:t>在火車上</a:t>
            </a:r>
            <a:r>
              <a:rPr kumimoji="0" lang="zh-TW" altLang="zh-TW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</a:rPr>
              <a:t>開啟具情感交流性質的互動</a:t>
            </a:r>
            <a:r>
              <a:rPr kumimoji="0" lang="en-US" altLang="zh-TW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</a:rPr>
              <a:t>?</a:t>
            </a:r>
          </a:p>
          <a:p>
            <a:pPr marL="514350" marR="0" lvl="0" indent="-5143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rgbClr val="3891A7">
                  <a:lumMod val="75000"/>
                </a:srgbClr>
              </a:buClr>
              <a:buSzPct val="145000"/>
              <a:buFontTx/>
              <a:buNone/>
              <a:tabLst/>
              <a:defRPr/>
            </a:pPr>
            <a:r>
              <a:rPr kumimoji="0" lang="en-US" altLang="zh-TW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</a:rPr>
              <a:t>8. </a:t>
            </a:r>
            <a:r>
              <a:rPr kumimoji="0" lang="zh-TW" altLang="zh-TW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</a:rPr>
              <a:t>自己最好的朋友居然跟我想追的人在一起了，如何自處</a:t>
            </a:r>
            <a:r>
              <a:rPr kumimoji="0" lang="en-US" altLang="zh-TW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</a:rPr>
              <a:t>?</a:t>
            </a:r>
          </a:p>
          <a:p>
            <a:pPr marL="514350" marR="0" lvl="0" indent="-5143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rgbClr val="3891A7">
                  <a:lumMod val="75000"/>
                </a:srgbClr>
              </a:buClr>
              <a:buSzPct val="145000"/>
              <a:buFontTx/>
              <a:buNone/>
              <a:tabLst/>
              <a:defRPr/>
            </a:pPr>
            <a:r>
              <a:rPr kumimoji="0" lang="en-US" altLang="zh-TW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</a:rPr>
              <a:t>9. </a:t>
            </a:r>
            <a:r>
              <a:rPr kumimoji="0" lang="zh-TW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</a:rPr>
              <a:t>若你是陳中士，在飛機下時，會不會出來？</a:t>
            </a:r>
            <a:endParaRPr kumimoji="0" lang="en-US" altLang="zh-TW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514350" marR="0" lvl="0" indent="-5143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rgbClr val="3891A7">
                  <a:lumMod val="75000"/>
                </a:srgbClr>
              </a:buClr>
              <a:buSzPct val="145000"/>
              <a:buFontTx/>
              <a:buNone/>
              <a:tabLst/>
              <a:defRPr/>
            </a:pPr>
            <a:r>
              <a:rPr kumimoji="0" lang="en-US" altLang="zh-TW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</a:rPr>
              <a:t>10.</a:t>
            </a:r>
            <a:r>
              <a:rPr kumimoji="0" lang="zh-TW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</a:rPr>
              <a:t>男中士與女少尉的愛情，會有結果？</a:t>
            </a:r>
          </a:p>
        </p:txBody>
      </p:sp>
    </p:spTree>
    <p:extLst>
      <p:ext uri="{BB962C8B-B14F-4D97-AF65-F5344CB8AC3E}">
        <p14:creationId xmlns:p14="http://schemas.microsoft.com/office/powerpoint/2010/main" val="10044612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792A34AD-EC95-4A7A-AA12-8F2AE75193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B5D03B67-6F70-4D96-9B0C-C09B272C4AB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623888" indent="-542925">
              <a:buNone/>
            </a:pP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11. </a:t>
            </a:r>
            <a:r>
              <a:rPr lang="zh-TW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約會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TW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如在夜市裡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TW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具備哪些元素比較能讓感情升溫？</a:t>
            </a:r>
            <a:endParaRPr lang="en-US" altLang="zh-TW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2296" indent="0">
              <a:buNone/>
            </a:pP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12. </a:t>
            </a:r>
            <a:r>
              <a:rPr lang="zh-TW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追求他人需要有哪些心態或技巧</a:t>
            </a: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 marL="82296" indent="0">
              <a:buNone/>
            </a:pPr>
            <a:r>
              <a:rPr lang="en-US" altLang="zh-TW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13. </a:t>
            </a:r>
            <a:r>
              <a:rPr lang="zh-TW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女主角透露出哪些喜歡或討厭訊息？</a:t>
            </a:r>
          </a:p>
        </p:txBody>
      </p:sp>
    </p:spTree>
    <p:extLst>
      <p:ext uri="{BB962C8B-B14F-4D97-AF65-F5344CB8AC3E}">
        <p14:creationId xmlns:p14="http://schemas.microsoft.com/office/powerpoint/2010/main" val="25961279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143000" y="685800"/>
            <a:ext cx="7543800" cy="1450757"/>
          </a:xfrm>
        </p:spPr>
        <p:txBody>
          <a:bodyPr>
            <a:normAutofit fontScale="90000"/>
          </a:bodyPr>
          <a:lstStyle/>
          <a:p>
            <a:r>
              <a:rPr lang="en-US" altLang="zh-TW" dirty="0">
                <a:latin typeface="標楷體" pitchFamily="65" charset="-120"/>
                <a:ea typeface="標楷體" pitchFamily="65" charset="-120"/>
              </a:rPr>
              <a:t>1.</a:t>
            </a:r>
            <a:r>
              <a:rPr lang="zh-TW" altLang="en-US" dirty="0">
                <a:latin typeface="標楷體" pitchFamily="65" charset="-120"/>
                <a:ea typeface="標楷體" pitchFamily="65" charset="-120"/>
              </a:rPr>
              <a:t>劇中狐狸所言，或小王子這本書，對你在追求</a:t>
            </a:r>
            <a:r>
              <a:rPr lang="en-US" altLang="zh-TW" dirty="0">
                <a:latin typeface="標楷體" pitchFamily="65" charset="-120"/>
                <a:ea typeface="標楷體" pitchFamily="65" charset="-120"/>
              </a:rPr>
              <a:t>(</a:t>
            </a:r>
            <a:r>
              <a:rPr lang="zh-TW" altLang="en-US" dirty="0">
                <a:latin typeface="標楷體" pitchFamily="65" charset="-120"/>
                <a:ea typeface="標楷體" pitchFamily="65" charset="-120"/>
              </a:rPr>
              <a:t>或被追</a:t>
            </a:r>
            <a:r>
              <a:rPr lang="en-US" altLang="zh-TW" dirty="0">
                <a:latin typeface="標楷體" pitchFamily="65" charset="-120"/>
                <a:ea typeface="標楷體" pitchFamily="65" charset="-120"/>
              </a:rPr>
              <a:t>)</a:t>
            </a:r>
            <a:r>
              <a:rPr lang="zh-TW" altLang="en-US" dirty="0">
                <a:latin typeface="標楷體" pitchFamily="65" charset="-120"/>
                <a:ea typeface="標楷體" pitchFamily="65" charset="-120"/>
              </a:rPr>
              <a:t>上有何啟發？</a:t>
            </a:r>
            <a:r>
              <a:rPr lang="en-US" altLang="zh-TW" sz="3200" dirty="0"/>
              <a:t> (23:30-26:13)</a:t>
            </a:r>
            <a:br>
              <a:rPr lang="en-US" altLang="zh-TW" dirty="0">
                <a:latin typeface="標楷體" pitchFamily="65" charset="-120"/>
                <a:ea typeface="標楷體" pitchFamily="65" charset="-120"/>
              </a:rPr>
            </a:b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1447800" y="2438400"/>
            <a:ext cx="7498080" cy="4800600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zh-TW" altLang="en-US" sz="3200" dirty="0">
                <a:latin typeface="標楷體" pitchFamily="65" charset="-120"/>
                <a:ea typeface="標楷體" pitchFamily="65" charset="-120"/>
              </a:rPr>
              <a:t>坐遠一點開始，不給壓力，有耐心，慢慢來。</a:t>
            </a:r>
            <a:endParaRPr lang="en-US" altLang="zh-TW" sz="3200" dirty="0">
              <a:latin typeface="標楷體" pitchFamily="65" charset="-120"/>
              <a:ea typeface="標楷體" pitchFamily="65" charset="-120"/>
            </a:endParaRPr>
          </a:p>
          <a:p>
            <a:pPr marL="514350" indent="-514350">
              <a:buFont typeface="+mj-lt"/>
              <a:buAutoNum type="arabicPeriod"/>
            </a:pPr>
            <a:r>
              <a:rPr lang="zh-TW" altLang="en-US" sz="3200" dirty="0">
                <a:latin typeface="標楷體" pitchFamily="65" charset="-120"/>
                <a:ea typeface="標楷體" pitchFamily="65" charset="-120"/>
              </a:rPr>
              <a:t>雖然希望馴服對方，但也要循序漸進！</a:t>
            </a:r>
            <a:endParaRPr lang="en-US" altLang="zh-TW" sz="3200" dirty="0">
              <a:latin typeface="標楷體" pitchFamily="65" charset="-120"/>
              <a:ea typeface="標楷體" pitchFamily="65" charset="-120"/>
            </a:endParaRPr>
          </a:p>
          <a:p>
            <a:pPr marL="514350" indent="-514350">
              <a:buFont typeface="+mj-lt"/>
              <a:buAutoNum type="arabicPeriod"/>
            </a:pPr>
            <a:r>
              <a:rPr lang="zh-TW" altLang="en-US" sz="3200" dirty="0">
                <a:latin typeface="標楷體" pitchFamily="65" charset="-120"/>
                <a:ea typeface="標楷體" pitchFamily="65" charset="-120"/>
              </a:rPr>
              <a:t>眼角餘光來觀察。</a:t>
            </a:r>
            <a:endParaRPr lang="en-US" altLang="zh-TW" sz="3200" dirty="0">
              <a:latin typeface="標楷體" pitchFamily="65" charset="-120"/>
              <a:ea typeface="標楷體" pitchFamily="65" charset="-120"/>
            </a:endParaRPr>
          </a:p>
          <a:p>
            <a:pPr marL="514350" indent="-514350">
              <a:buFont typeface="+mj-lt"/>
              <a:buAutoNum type="arabicPeriod"/>
            </a:pPr>
            <a:r>
              <a:rPr lang="zh-TW" altLang="en-US" sz="3200" dirty="0">
                <a:latin typeface="標楷體" pitchFamily="65" charset="-120"/>
                <a:ea typeface="標楷體" pitchFamily="65" charset="-120"/>
              </a:rPr>
              <a:t>重要的東西不是眼睛看得到的。</a:t>
            </a:r>
            <a:endParaRPr lang="en-US" altLang="zh-TW" sz="3200" dirty="0">
              <a:latin typeface="標楷體" pitchFamily="65" charset="-120"/>
              <a:ea typeface="標楷體" pitchFamily="65" charset="-120"/>
            </a:endParaRPr>
          </a:p>
          <a:p>
            <a:pPr marL="514350" indent="-514350">
              <a:buFont typeface="+mj-lt"/>
              <a:buAutoNum type="arabicPeriod"/>
            </a:pPr>
            <a:r>
              <a:rPr lang="zh-TW" altLang="en-US" dirty="0">
                <a:latin typeface="標楷體" pitchFamily="65" charset="-120"/>
                <a:ea typeface="標楷體" pitchFamily="65" charset="-120"/>
              </a:rPr>
              <a:t>你在每天同樣的時間來更好。比方說你下午四點來，那麼三點鐘時我就會開始興奮。</a:t>
            </a:r>
            <a:endParaRPr lang="zh-TW" altLang="en-US" sz="3200" dirty="0"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15362" name="AutoShape 2" descr="小王子"/>
          <p:cNvSpPr>
            <a:spLocks noChangeAspect="1" noChangeArrowheads="1"/>
          </p:cNvSpPr>
          <p:nvPr/>
        </p:nvSpPr>
        <p:spPr bwMode="auto">
          <a:xfrm>
            <a:off x="47625" y="-136525"/>
            <a:ext cx="2286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TW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ill Sans MT"/>
              <a:ea typeface="微軟正黑體" panose="020B0604030504040204" pitchFamily="34" charset="-12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53834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ut/>
      </p:transition>
    </mc:Choice>
    <mc:Fallback xmlns="">
      <p:transition spd="slow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143000" y="533400"/>
            <a:ext cx="7772400" cy="1219200"/>
          </a:xfrm>
        </p:spPr>
        <p:txBody>
          <a:bodyPr>
            <a:normAutofit fontScale="90000"/>
          </a:bodyPr>
          <a:lstStyle/>
          <a:p>
            <a:r>
              <a:rPr lang="en-US" altLang="zh-TW" dirty="0">
                <a:latin typeface="標楷體" pitchFamily="65" charset="-120"/>
                <a:ea typeface="標楷體" pitchFamily="65" charset="-120"/>
              </a:rPr>
              <a:t>2.</a:t>
            </a:r>
            <a:r>
              <a:rPr lang="zh-TW" altLang="en-US" dirty="0">
                <a:latin typeface="標楷體" pitchFamily="65" charset="-120"/>
                <a:ea typeface="標楷體" pitchFamily="65" charset="-120"/>
              </a:rPr>
              <a:t>每週固定時間來找想追的人</a:t>
            </a:r>
            <a:r>
              <a:rPr lang="en-US" altLang="zh-TW" sz="3600" dirty="0">
                <a:latin typeface="標楷體" pitchFamily="65" charset="-120"/>
                <a:ea typeface="標楷體" pitchFamily="65" charset="-120"/>
              </a:rPr>
              <a:t>(</a:t>
            </a:r>
            <a:r>
              <a:rPr lang="zh-TW" altLang="en-US" sz="3600" dirty="0">
                <a:latin typeface="標楷體" pitchFamily="65" charset="-120"/>
                <a:ea typeface="標楷體" pitchFamily="65" charset="-120"/>
              </a:rPr>
              <a:t>含圖書館見面、遙控飛機宣告</a:t>
            </a:r>
            <a:r>
              <a:rPr lang="en-US" altLang="zh-TW" sz="3600" dirty="0">
                <a:latin typeface="標楷體" pitchFamily="65" charset="-120"/>
                <a:ea typeface="標楷體" pitchFamily="65" charset="-120"/>
              </a:rPr>
              <a:t>)</a:t>
            </a:r>
            <a:r>
              <a:rPr lang="zh-TW" altLang="en-US" dirty="0">
                <a:latin typeface="標楷體" pitchFamily="65" charset="-120"/>
                <a:ea typeface="標楷體" pitchFamily="65" charset="-120"/>
              </a:rPr>
              <a:t>，會有什麼效應或結果？被追的人會願意接受這種方式？</a:t>
            </a:r>
            <a:endParaRPr lang="en-US" altLang="zh-TW" dirty="0"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1053483" y="2514600"/>
            <a:ext cx="7848600" cy="4553803"/>
          </a:xfrm>
        </p:spPr>
        <p:txBody>
          <a:bodyPr>
            <a:normAutofit lnSpcReduction="1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zh-TW" altLang="en-US" sz="2800" dirty="0">
                <a:latin typeface="標楷體" pitchFamily="65" charset="-120"/>
                <a:ea typeface="標楷體" pitchFamily="65" charset="-120"/>
                <a:sym typeface="Wingdings" panose="05000000000000000000" pitchFamily="2" charset="2"/>
              </a:rPr>
              <a:t>看女生的行情，</a:t>
            </a:r>
            <a:r>
              <a:rPr lang="en-US" altLang="zh-TW" sz="2800" dirty="0">
                <a:latin typeface="標楷體" pitchFamily="65" charset="-120"/>
                <a:ea typeface="標楷體" pitchFamily="65" charset="-120"/>
                <a:sym typeface="Wingdings" panose="05000000000000000000" pitchFamily="2" charset="2"/>
              </a:rPr>
              <a:t>If</a:t>
            </a:r>
            <a:r>
              <a:rPr lang="zh-TW" altLang="en-US" sz="2800" dirty="0">
                <a:latin typeface="標楷體" pitchFamily="65" charset="-120"/>
                <a:ea typeface="標楷體" pitchFamily="65" charset="-120"/>
                <a:sym typeface="Wingdings" panose="05000000000000000000" pitchFamily="2" charset="2"/>
              </a:rPr>
              <a:t>有選擇</a:t>
            </a:r>
            <a:r>
              <a:rPr lang="en-US" altLang="zh-TW" sz="2800" dirty="0">
                <a:latin typeface="標楷體" pitchFamily="65" charset="-120"/>
                <a:ea typeface="標楷體" pitchFamily="65" charset="-120"/>
                <a:sym typeface="Wingdings" pitchFamily="2" charset="2"/>
              </a:rPr>
              <a:t></a:t>
            </a:r>
            <a:r>
              <a:rPr lang="zh-TW" altLang="en-US" sz="2800" dirty="0">
                <a:latin typeface="標楷體" pitchFamily="65" charset="-120"/>
                <a:ea typeface="標楷體" pitchFamily="65" charset="-120"/>
                <a:sym typeface="Wingdings" panose="05000000000000000000" pitchFamily="2" charset="2"/>
              </a:rPr>
              <a:t>覺得煩；</a:t>
            </a:r>
            <a:r>
              <a:rPr lang="en-US" altLang="zh-TW" sz="2800" dirty="0">
                <a:latin typeface="標楷體" pitchFamily="65" charset="-120"/>
                <a:ea typeface="標楷體" pitchFamily="65" charset="-120"/>
                <a:sym typeface="Wingdings" panose="05000000000000000000" pitchFamily="2" charset="2"/>
              </a:rPr>
              <a:t>If</a:t>
            </a:r>
            <a:r>
              <a:rPr lang="zh-TW" altLang="en-US" sz="2800" dirty="0">
                <a:latin typeface="標楷體" pitchFamily="65" charset="-120"/>
                <a:ea typeface="標楷體" pitchFamily="65" charset="-120"/>
                <a:sym typeface="Wingdings" panose="05000000000000000000" pitchFamily="2" charset="2"/>
              </a:rPr>
              <a:t>沒選擇</a:t>
            </a:r>
            <a:r>
              <a:rPr lang="en-US" altLang="zh-TW" sz="2800" dirty="0">
                <a:latin typeface="標楷體" pitchFamily="65" charset="-120"/>
                <a:ea typeface="標楷體" pitchFamily="65" charset="-120"/>
                <a:sym typeface="Wingdings" pitchFamily="2" charset="2"/>
              </a:rPr>
              <a:t></a:t>
            </a:r>
            <a:r>
              <a:rPr lang="zh-TW" altLang="en-US" sz="2800" dirty="0">
                <a:latin typeface="標楷體" pitchFamily="65" charset="-120"/>
                <a:ea typeface="標楷體" pitchFamily="65" charset="-120"/>
                <a:sym typeface="Wingdings" panose="05000000000000000000" pitchFamily="2" charset="2"/>
              </a:rPr>
              <a:t>日久生情。 </a:t>
            </a:r>
            <a:endParaRPr lang="en-US" altLang="zh-TW" sz="2800" dirty="0">
              <a:latin typeface="標楷體" pitchFamily="65" charset="-120"/>
              <a:ea typeface="標楷體" pitchFamily="65" charset="-120"/>
              <a:sym typeface="Wingdings" panose="05000000000000000000" pitchFamily="2" charset="2"/>
            </a:endParaRPr>
          </a:p>
          <a:p>
            <a:pPr marL="514350" indent="-514350">
              <a:buFont typeface="+mj-lt"/>
              <a:buAutoNum type="arabicPeriod"/>
            </a:pPr>
            <a:r>
              <a:rPr lang="zh-TW" altLang="en-US" sz="2800" dirty="0">
                <a:latin typeface="標楷體" pitchFamily="65" charset="-120"/>
                <a:ea typeface="標楷體" pitchFamily="65" charset="-120"/>
                <a:sym typeface="Wingdings" panose="05000000000000000000" pitchFamily="2" charset="2"/>
              </a:rPr>
              <a:t>看女生的初步印象，</a:t>
            </a:r>
            <a:r>
              <a:rPr lang="en-US" altLang="zh-TW" sz="2800" dirty="0">
                <a:latin typeface="標楷體" pitchFamily="65" charset="-120"/>
                <a:ea typeface="標楷體" pitchFamily="65" charset="-120"/>
                <a:sym typeface="Wingdings" panose="05000000000000000000" pitchFamily="2" charset="2"/>
              </a:rPr>
              <a:t>If</a:t>
            </a:r>
            <a:r>
              <a:rPr lang="zh-TW" altLang="en-US" sz="2800" dirty="0">
                <a:latin typeface="標楷體" pitchFamily="65" charset="-120"/>
                <a:ea typeface="標楷體" pitchFamily="65" charset="-120"/>
              </a:rPr>
              <a:t>印象壞</a:t>
            </a:r>
            <a:r>
              <a:rPr lang="en-US" altLang="zh-TW" sz="2800" dirty="0">
                <a:latin typeface="標楷體" pitchFamily="65" charset="-120"/>
                <a:ea typeface="標楷體" pitchFamily="65" charset="-120"/>
                <a:sym typeface="Wingdings" panose="05000000000000000000" pitchFamily="2" charset="2"/>
              </a:rPr>
              <a:t></a:t>
            </a:r>
            <a:r>
              <a:rPr lang="zh-TW" altLang="en-US" sz="2800" dirty="0">
                <a:latin typeface="標楷體" pitchFamily="65" charset="-120"/>
                <a:ea typeface="標楷體" pitchFamily="65" charset="-120"/>
                <a:sym typeface="Wingdings" panose="05000000000000000000" pitchFamily="2" charset="2"/>
              </a:rPr>
              <a:t>很煩，更煩，煩得不得了；</a:t>
            </a:r>
            <a:r>
              <a:rPr lang="zh-TW" altLang="en-US" sz="2800" dirty="0">
                <a:latin typeface="標楷體" pitchFamily="65" charset="-120"/>
                <a:ea typeface="標楷體" pitchFamily="65" charset="-120"/>
              </a:rPr>
              <a:t>印象好</a:t>
            </a:r>
            <a:r>
              <a:rPr lang="en-US" altLang="zh-TW" sz="2800" dirty="0">
                <a:latin typeface="標楷體" pitchFamily="65" charset="-120"/>
                <a:ea typeface="標楷體" pitchFamily="65" charset="-120"/>
                <a:sym typeface="Wingdings" panose="05000000000000000000" pitchFamily="2" charset="2"/>
              </a:rPr>
              <a:t></a:t>
            </a:r>
            <a:r>
              <a:rPr lang="zh-TW" altLang="en-US" sz="2800" dirty="0">
                <a:latin typeface="標楷體" pitchFamily="65" charset="-120"/>
                <a:ea typeface="標楷體" pitchFamily="65" charset="-120"/>
                <a:sym typeface="Wingdings" panose="05000000000000000000" pitchFamily="2" charset="2"/>
              </a:rPr>
              <a:t>習慣成自然，然後就追到手了。</a:t>
            </a:r>
            <a:endParaRPr lang="en-US" altLang="zh-TW" sz="2800" dirty="0">
              <a:latin typeface="標楷體" pitchFamily="65" charset="-120"/>
              <a:ea typeface="標楷體" pitchFamily="65" charset="-120"/>
              <a:sym typeface="Wingdings" panose="05000000000000000000" pitchFamily="2" charset="2"/>
            </a:endParaRPr>
          </a:p>
          <a:p>
            <a:pPr marL="514350" indent="-514350">
              <a:buFont typeface="+mj-lt"/>
              <a:buAutoNum type="arabicPeriod"/>
            </a:pPr>
            <a:r>
              <a:rPr lang="zh-TW" altLang="en-US" sz="2800" dirty="0">
                <a:latin typeface="標楷體" pitchFamily="65" charset="-120"/>
                <a:ea typeface="標楷體" pitchFamily="65" charset="-120"/>
                <a:sym typeface="Wingdings" panose="05000000000000000000" pitchFamily="2" charset="2"/>
              </a:rPr>
              <a:t>效應：固定時間，只要放假就會過來</a:t>
            </a:r>
            <a:r>
              <a:rPr lang="en-US" altLang="zh-TW" sz="2800" dirty="0">
                <a:latin typeface="標楷體" pitchFamily="65" charset="-120"/>
                <a:ea typeface="標楷體" pitchFamily="65" charset="-120"/>
                <a:sym typeface="Wingdings" pitchFamily="2" charset="2"/>
              </a:rPr>
              <a:t></a:t>
            </a:r>
            <a:r>
              <a:rPr lang="zh-TW" altLang="en-US" sz="2800" dirty="0">
                <a:latin typeface="標楷體" pitchFamily="65" charset="-120"/>
                <a:ea typeface="標楷體" pitchFamily="65" charset="-120"/>
                <a:sym typeface="Wingdings" pitchFamily="2" charset="2"/>
              </a:rPr>
              <a:t>有誠意；有一天不來了</a:t>
            </a:r>
            <a:r>
              <a:rPr lang="en-US" altLang="zh-TW" sz="2800" dirty="0">
                <a:latin typeface="標楷體" pitchFamily="65" charset="-120"/>
                <a:ea typeface="標楷體" pitchFamily="65" charset="-120"/>
                <a:sym typeface="Wingdings" panose="05000000000000000000" pitchFamily="2" charset="2"/>
              </a:rPr>
              <a:t></a:t>
            </a:r>
            <a:r>
              <a:rPr lang="zh-TW" altLang="en-US" sz="2800" dirty="0">
                <a:latin typeface="標楷體" pitchFamily="65" charset="-120"/>
                <a:ea typeface="標楷體" pitchFamily="65" charset="-120"/>
                <a:sym typeface="Wingdings" panose="05000000000000000000" pitchFamily="2" charset="2"/>
              </a:rPr>
              <a:t>覺得不習慣，已經不能沒有他</a:t>
            </a:r>
            <a:endParaRPr lang="en-US" altLang="zh-TW" sz="2800" dirty="0">
              <a:latin typeface="標楷體" pitchFamily="65" charset="-120"/>
              <a:ea typeface="標楷體" pitchFamily="65" charset="-120"/>
            </a:endParaRPr>
          </a:p>
          <a:p>
            <a:pPr marL="514350" indent="-514350">
              <a:buFont typeface="+mj-lt"/>
              <a:buAutoNum type="arabicPeriod"/>
            </a:pPr>
            <a:r>
              <a:rPr lang="zh-TW" altLang="en-US" sz="2800" dirty="0">
                <a:latin typeface="標楷體" pitchFamily="65" charset="-120"/>
                <a:ea typeface="標楷體" pitchFamily="65" charset="-120"/>
                <a:sym typeface="Wingdings" panose="05000000000000000000" pitchFamily="2" charset="2"/>
              </a:rPr>
              <a:t>結果：遙控飛機讓眾人都知道</a:t>
            </a:r>
            <a:r>
              <a:rPr lang="en-US" altLang="zh-TW" sz="2800" dirty="0">
                <a:latin typeface="標楷體" pitchFamily="65" charset="-120"/>
                <a:ea typeface="標楷體" pitchFamily="65" charset="-120"/>
                <a:sym typeface="Wingdings" panose="05000000000000000000" pitchFamily="2" charset="2"/>
              </a:rPr>
              <a:t></a:t>
            </a:r>
            <a:r>
              <a:rPr lang="zh-TW" altLang="en-US" sz="2800" dirty="0">
                <a:latin typeface="標楷體" pitchFamily="65" charset="-120"/>
                <a:ea typeface="標楷體" pitchFamily="65" charset="-120"/>
                <a:sym typeface="Wingdings" panose="05000000000000000000" pitchFamily="2" charset="2"/>
              </a:rPr>
              <a:t>有壓力，可能排斥；他人起鬨</a:t>
            </a:r>
            <a:r>
              <a:rPr lang="en-US" altLang="zh-TW" sz="2800" dirty="0">
                <a:latin typeface="標楷體" pitchFamily="65" charset="-120"/>
                <a:ea typeface="標楷體" pitchFamily="65" charset="-120"/>
                <a:sym typeface="Wingdings" panose="05000000000000000000" pitchFamily="2" charset="2"/>
              </a:rPr>
              <a:t> (</a:t>
            </a:r>
            <a:r>
              <a:rPr lang="zh-TW" altLang="en-US" sz="2800" dirty="0">
                <a:latin typeface="標楷體" pitchFamily="65" charset="-120"/>
                <a:ea typeface="標楷體" pitchFamily="65" charset="-120"/>
                <a:sym typeface="Wingdings" panose="05000000000000000000" pitchFamily="2" charset="2"/>
              </a:rPr>
              <a:t>飛機與夜市部分</a:t>
            </a:r>
            <a:r>
              <a:rPr lang="en-US" altLang="zh-TW" sz="2800" dirty="0">
                <a:latin typeface="標楷體" pitchFamily="65" charset="-120"/>
                <a:ea typeface="標楷體" pitchFamily="65" charset="-120"/>
                <a:sym typeface="Wingdings" panose="05000000000000000000" pitchFamily="2" charset="2"/>
              </a:rPr>
              <a:t>) </a:t>
            </a:r>
            <a:r>
              <a:rPr lang="zh-TW" altLang="en-US" sz="2800" dirty="0">
                <a:latin typeface="標楷體" pitchFamily="65" charset="-120"/>
                <a:ea typeface="標楷體" pitchFamily="65" charset="-120"/>
                <a:sym typeface="Wingdings" panose="05000000000000000000" pitchFamily="2" charset="2"/>
              </a:rPr>
              <a:t> 可能加分。</a:t>
            </a:r>
            <a:endParaRPr lang="en-US" altLang="zh-TW" sz="3600" dirty="0">
              <a:sym typeface="Wingdings" panose="05000000000000000000" pitchFamily="2" charset="2"/>
            </a:endParaRPr>
          </a:p>
          <a:p>
            <a:endParaRPr lang="zh-TW" altLang="en-US" sz="3600" dirty="0"/>
          </a:p>
        </p:txBody>
      </p:sp>
    </p:spTree>
    <p:extLst>
      <p:ext uri="{BB962C8B-B14F-4D97-AF65-F5344CB8AC3E}">
        <p14:creationId xmlns:p14="http://schemas.microsoft.com/office/powerpoint/2010/main" val="42023364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ut/>
      </p:transition>
    </mc:Choice>
    <mc:Fallback xmlns="">
      <p:transition spd="slow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371600" y="609600"/>
            <a:ext cx="7498080" cy="1143000"/>
          </a:xfrm>
        </p:spPr>
        <p:txBody>
          <a:bodyPr>
            <a:normAutofit fontScale="90000"/>
          </a:bodyPr>
          <a:lstStyle/>
          <a:p>
            <a:r>
              <a:rPr lang="en-US" altLang="zh-TW" dirty="0">
                <a:latin typeface="標楷體" pitchFamily="65" charset="-120"/>
                <a:ea typeface="標楷體" pitchFamily="65" charset="-120"/>
              </a:rPr>
              <a:t>3.</a:t>
            </a:r>
            <a:r>
              <a:rPr lang="zh-TW" altLang="en-US" dirty="0">
                <a:latin typeface="標楷體" pitchFamily="65" charset="-120"/>
                <a:ea typeface="標楷體" pitchFamily="65" charset="-120"/>
              </a:rPr>
              <a:t>女主角說她已經有一個男朋友在美國了，會不會只是個婉拒藉口？男主角如何面對？你又要如何看待這樣的訊息？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1219200" y="2514600"/>
            <a:ext cx="7498080" cy="4800600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zh-TW" altLang="en-US" sz="3200" dirty="0">
                <a:latin typeface="標楷體" pitchFamily="65" charset="-120"/>
                <a:ea typeface="標楷體" pitchFamily="65" charset="-120"/>
              </a:rPr>
              <a:t>如果已有對象了，不宜再追；如果沒追到會後悔終身，可再試試。</a:t>
            </a:r>
            <a:endParaRPr lang="en-US" altLang="zh-TW" sz="3200" dirty="0">
              <a:latin typeface="標楷體" pitchFamily="65" charset="-120"/>
              <a:ea typeface="標楷體" pitchFamily="65" charset="-120"/>
            </a:endParaRPr>
          </a:p>
          <a:p>
            <a:pPr marL="514350" indent="-514350">
              <a:buFont typeface="+mj-lt"/>
              <a:buAutoNum type="arabicPeriod"/>
            </a:pPr>
            <a:r>
              <a:rPr lang="zh-TW" altLang="en-US" sz="3200" dirty="0">
                <a:latin typeface="標楷體" pitchFamily="65" charset="-120"/>
                <a:ea typeface="標楷體" pitchFamily="65" charset="-120"/>
              </a:rPr>
              <a:t>不太開心的說：「我有男朋友」</a:t>
            </a:r>
            <a:r>
              <a:rPr lang="en-US" altLang="zh-TW" sz="3200" dirty="0">
                <a:latin typeface="標楷體" pitchFamily="65" charset="-120"/>
                <a:ea typeface="標楷體" pitchFamily="65" charset="-120"/>
                <a:sym typeface="Wingdings" pitchFamily="2" charset="2"/>
              </a:rPr>
              <a:t></a:t>
            </a:r>
            <a:r>
              <a:rPr lang="zh-TW" altLang="en-US" sz="3200" dirty="0">
                <a:latin typeface="標楷體" pitchFamily="65" charset="-120"/>
                <a:ea typeface="標楷體" pitchFamily="65" charset="-120"/>
              </a:rPr>
              <a:t>行為觀察～可能</a:t>
            </a:r>
            <a:r>
              <a:rPr lang="zh-TW" altLang="en-US" sz="3200" dirty="0">
                <a:latin typeface="標楷體" pitchFamily="65" charset="-120"/>
                <a:ea typeface="標楷體" pitchFamily="65" charset="-120"/>
                <a:sym typeface="Wingdings" pitchFamily="2" charset="2"/>
              </a:rPr>
              <a:t>內有隱情！</a:t>
            </a:r>
            <a:endParaRPr lang="en-US" altLang="zh-TW" sz="3200" dirty="0">
              <a:latin typeface="標楷體" pitchFamily="65" charset="-120"/>
              <a:ea typeface="標楷體" pitchFamily="65" charset="-120"/>
            </a:endParaRPr>
          </a:p>
          <a:p>
            <a:pPr marL="514350" indent="-514350">
              <a:buFont typeface="+mj-lt"/>
              <a:buAutoNum type="arabicPeriod"/>
            </a:pPr>
            <a:r>
              <a:rPr lang="zh-TW" altLang="en-US" sz="3200" b="1" dirty="0">
                <a:latin typeface="標楷體" pitchFamily="65" charset="-120"/>
                <a:ea typeface="標楷體" pitchFamily="65" charset="-120"/>
              </a:rPr>
              <a:t>樂觀派</a:t>
            </a:r>
            <a:r>
              <a:rPr lang="zh-TW" altLang="en-US" sz="3200" dirty="0">
                <a:latin typeface="標楷體" pitchFamily="65" charset="-120"/>
                <a:ea typeface="標楷體" pitchFamily="65" charset="-120"/>
              </a:rPr>
              <a:t>：反正在美國，管不到這裡；那一定是個藉口</a:t>
            </a:r>
            <a:r>
              <a:rPr lang="en-US" altLang="zh-TW" sz="3200" dirty="0">
                <a:latin typeface="標楷體" pitchFamily="65" charset="-120"/>
                <a:ea typeface="標楷體" pitchFamily="65" charset="-120"/>
              </a:rPr>
              <a:t>—</a:t>
            </a:r>
            <a:r>
              <a:rPr lang="zh-TW" altLang="en-US" sz="3200" dirty="0">
                <a:latin typeface="標楷體" pitchFamily="65" charset="-120"/>
                <a:ea typeface="標楷體" pitchFamily="65" charset="-120"/>
              </a:rPr>
              <a:t>不想讓父母失望；</a:t>
            </a:r>
            <a:endParaRPr lang="en-US" altLang="zh-TW" sz="3200" dirty="0">
              <a:latin typeface="標楷體" pitchFamily="65" charset="-120"/>
              <a:ea typeface="標楷體" pitchFamily="65" charset="-120"/>
            </a:endParaRPr>
          </a:p>
          <a:p>
            <a:pPr marL="514350" indent="-514350">
              <a:buNone/>
            </a:pPr>
            <a:r>
              <a:rPr lang="zh-TW" altLang="en-US" sz="3200" dirty="0">
                <a:latin typeface="標楷體" pitchFamily="65" charset="-120"/>
                <a:ea typeface="標楷體" pitchFamily="65" charset="-120"/>
              </a:rPr>
              <a:t>  </a:t>
            </a:r>
            <a:r>
              <a:rPr lang="zh-TW" altLang="en-US" sz="3200" b="1" dirty="0">
                <a:latin typeface="標楷體" pitchFamily="65" charset="-120"/>
                <a:ea typeface="標楷體" pitchFamily="65" charset="-120"/>
              </a:rPr>
              <a:t>悲觀派</a:t>
            </a:r>
            <a:r>
              <a:rPr lang="zh-TW" altLang="en-US" sz="3200" dirty="0">
                <a:latin typeface="標楷體" pitchFamily="65" charset="-120"/>
                <a:ea typeface="標楷體" pitchFamily="65" charset="-120"/>
              </a:rPr>
              <a:t>：我是個魯蛇</a:t>
            </a:r>
            <a:r>
              <a:rPr lang="en-US" altLang="zh-TW" sz="3200" dirty="0">
                <a:latin typeface="標楷體" pitchFamily="65" charset="-120"/>
                <a:ea typeface="標楷體" pitchFamily="65" charset="-120"/>
              </a:rPr>
              <a:t>!</a:t>
            </a:r>
            <a:r>
              <a:rPr lang="zh-TW" altLang="en-US" sz="3200" dirty="0">
                <a:latin typeface="標楷體" pitchFamily="65" charset="-120"/>
                <a:ea typeface="標楷體" pitchFamily="65" charset="-120"/>
              </a:rPr>
              <a:t>；我這輩子都沒希望</a:t>
            </a:r>
            <a:endParaRPr lang="en-US" altLang="zh-TW" sz="3200" dirty="0">
              <a:latin typeface="標楷體" pitchFamily="65" charset="-120"/>
              <a:ea typeface="標楷體" pitchFamily="65" charset="-120"/>
            </a:endParaRPr>
          </a:p>
          <a:p>
            <a:endParaRPr lang="en-US" altLang="zh-TW" sz="3200" dirty="0"/>
          </a:p>
          <a:p>
            <a:endParaRPr lang="zh-TW" altLang="en-US" sz="3200" dirty="0"/>
          </a:p>
        </p:txBody>
      </p:sp>
    </p:spTree>
    <p:extLst>
      <p:ext uri="{BB962C8B-B14F-4D97-AF65-F5344CB8AC3E}">
        <p14:creationId xmlns:p14="http://schemas.microsoft.com/office/powerpoint/2010/main" val="2194062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ut/>
      </p:transition>
    </mc:Choice>
    <mc:Fallback xmlns="">
      <p:transition spd="slow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TW" dirty="0">
                <a:latin typeface="標楷體" pitchFamily="65" charset="-120"/>
                <a:ea typeface="標楷體" pitchFamily="65" charset="-120"/>
              </a:rPr>
              <a:t>4.</a:t>
            </a:r>
            <a:r>
              <a:rPr lang="zh-TW" altLang="zh-TW" dirty="0">
                <a:latin typeface="標楷體" pitchFamily="65" charset="-120"/>
                <a:ea typeface="標楷體" pitchFamily="65" charset="-120"/>
              </a:rPr>
              <a:t>死纏爛打</a:t>
            </a:r>
            <a:r>
              <a:rPr lang="en-US" altLang="zh-TW" sz="3600" dirty="0">
                <a:latin typeface="標楷體" pitchFamily="65" charset="-120"/>
                <a:ea typeface="標楷體" pitchFamily="65" charset="-120"/>
              </a:rPr>
              <a:t>(</a:t>
            </a:r>
            <a:r>
              <a:rPr lang="zh-TW" altLang="en-US" sz="3600" dirty="0">
                <a:latin typeface="標楷體" pitchFamily="65" charset="-120"/>
                <a:ea typeface="標楷體" pitchFamily="65" charset="-120"/>
              </a:rPr>
              <a:t>如被倒麵、跟到火車上、說我臺中也有朋友</a:t>
            </a:r>
            <a:r>
              <a:rPr lang="en-US" altLang="zh-TW" sz="3600" dirty="0">
                <a:latin typeface="標楷體" pitchFamily="65" charset="-120"/>
                <a:ea typeface="標楷體" pitchFamily="65" charset="-120"/>
              </a:rPr>
              <a:t>)</a:t>
            </a:r>
            <a:r>
              <a:rPr lang="zh-TW" altLang="zh-TW" dirty="0">
                <a:latin typeface="標楷體" pitchFamily="65" charset="-120"/>
                <a:ea typeface="標楷體" pitchFamily="65" charset="-120"/>
              </a:rPr>
              <a:t>與尊重對方之間</a:t>
            </a:r>
            <a:r>
              <a:rPr lang="zh-TW" altLang="en-US" dirty="0">
                <a:latin typeface="標楷體" pitchFamily="65" charset="-120"/>
                <a:ea typeface="標楷體" pitchFamily="65" charset="-120"/>
              </a:rPr>
              <a:t>，</a:t>
            </a:r>
            <a:r>
              <a:rPr lang="zh-TW" altLang="zh-TW" dirty="0">
                <a:latin typeface="標楷體" pitchFamily="65" charset="-120"/>
                <a:ea typeface="標楷體" pitchFamily="65" charset="-120"/>
              </a:rPr>
              <a:t>要如何取得平衡</a:t>
            </a:r>
            <a:r>
              <a:rPr lang="zh-TW" altLang="en-US" dirty="0">
                <a:latin typeface="標楷體" pitchFamily="65" charset="-120"/>
                <a:ea typeface="標楷體" pitchFamily="65" charset="-120"/>
              </a:rPr>
              <a:t>？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1371600" y="1828800"/>
            <a:ext cx="7498080" cy="4800600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zh-TW" altLang="en-US" sz="3200" dirty="0">
                <a:latin typeface="標楷體" pitchFamily="65" charset="-120"/>
                <a:ea typeface="標楷體" pitchFamily="65" charset="-120"/>
              </a:rPr>
              <a:t>要看對方的臉色與反應。或許做</a:t>
            </a:r>
            <a:r>
              <a:rPr lang="en-US" altLang="zh-TW" sz="3200" dirty="0">
                <a:latin typeface="標楷體" pitchFamily="65" charset="-120"/>
                <a:ea typeface="標楷體" pitchFamily="65" charset="-120"/>
              </a:rPr>
              <a:t>21</a:t>
            </a:r>
            <a:r>
              <a:rPr lang="zh-TW" altLang="en-US" sz="3200" dirty="0">
                <a:latin typeface="標楷體" pitchFamily="65" charset="-120"/>
                <a:ea typeface="標楷體" pitchFamily="65" charset="-120"/>
              </a:rPr>
              <a:t>次就會習慣了</a:t>
            </a:r>
            <a:r>
              <a:rPr lang="en-US" altLang="zh-TW" sz="3200" dirty="0">
                <a:latin typeface="標楷體" pitchFamily="65" charset="-120"/>
                <a:ea typeface="標楷體" pitchFamily="65" charset="-120"/>
              </a:rPr>
              <a:t>!</a:t>
            </a:r>
          </a:p>
          <a:p>
            <a:pPr marL="514350" indent="-514350">
              <a:buFont typeface="+mj-lt"/>
              <a:buAutoNum type="arabicPeriod"/>
            </a:pPr>
            <a:r>
              <a:rPr lang="zh-TW" altLang="en-US" sz="3200" dirty="0">
                <a:latin typeface="標楷體" pitchFamily="65" charset="-120"/>
                <a:ea typeface="標楷體" pitchFamily="65" charset="-120"/>
              </a:rPr>
              <a:t>若被追求者個性低調</a:t>
            </a:r>
            <a:r>
              <a:rPr lang="en-US" altLang="zh-TW" sz="3200" dirty="0">
                <a:latin typeface="標楷體" pitchFamily="65" charset="-120"/>
                <a:ea typeface="標楷體" pitchFamily="65" charset="-120"/>
                <a:sym typeface="Wingdings" panose="05000000000000000000" pitchFamily="2" charset="2"/>
              </a:rPr>
              <a:t></a:t>
            </a:r>
            <a:r>
              <a:rPr lang="zh-TW" altLang="en-US" sz="3200" dirty="0">
                <a:latin typeface="標楷體" pitchFamily="65" charset="-120"/>
                <a:ea typeface="標楷體" pitchFamily="65" charset="-120"/>
                <a:sym typeface="Wingdings" panose="05000000000000000000" pitchFamily="2" charset="2"/>
              </a:rPr>
              <a:t>不接受強烈的追求</a:t>
            </a:r>
            <a:endParaRPr lang="en-US" altLang="zh-TW" sz="3200" dirty="0">
              <a:latin typeface="標楷體" pitchFamily="65" charset="-120"/>
              <a:ea typeface="標楷體" pitchFamily="65" charset="-120"/>
              <a:sym typeface="Wingdings" panose="05000000000000000000" pitchFamily="2" charset="2"/>
            </a:endParaRPr>
          </a:p>
          <a:p>
            <a:pPr marL="514350" indent="-514350">
              <a:buFont typeface="+mj-lt"/>
              <a:buAutoNum type="arabicPeriod"/>
            </a:pPr>
            <a:r>
              <a:rPr lang="zh-TW" altLang="en-US" sz="3200" dirty="0">
                <a:latin typeface="標楷體" pitchFamily="65" charset="-120"/>
                <a:ea typeface="標楷體" pitchFamily="65" charset="-120"/>
              </a:rPr>
              <a:t>火車上的自白是關鍵</a:t>
            </a:r>
            <a:r>
              <a:rPr lang="en-US" altLang="zh-TW" sz="3200" dirty="0">
                <a:latin typeface="標楷體" pitchFamily="65" charset="-120"/>
                <a:ea typeface="標楷體" pitchFamily="65" charset="-120"/>
              </a:rPr>
              <a:t>!!</a:t>
            </a:r>
            <a:r>
              <a:rPr lang="en-US" altLang="zh-TW" sz="3200" dirty="0">
                <a:latin typeface="標楷體" pitchFamily="65" charset="-120"/>
                <a:ea typeface="標楷體" pitchFamily="65" charset="-120"/>
                <a:sym typeface="Wingdings" panose="05000000000000000000" pitchFamily="2" charset="2"/>
              </a:rPr>
              <a:t> </a:t>
            </a:r>
            <a:r>
              <a:rPr lang="zh-TW" altLang="en-US" sz="3200" dirty="0">
                <a:latin typeface="標楷體" pitchFamily="65" charset="-120"/>
                <a:ea typeface="標楷體" pitchFamily="65" charset="-120"/>
                <a:sym typeface="Wingdings" panose="05000000000000000000" pitchFamily="2" charset="2"/>
              </a:rPr>
              <a:t>真情流露，認識對方</a:t>
            </a:r>
            <a:endParaRPr lang="en-US" altLang="zh-TW" sz="3200" dirty="0">
              <a:latin typeface="標楷體" pitchFamily="65" charset="-120"/>
              <a:ea typeface="標楷體" pitchFamily="65" charset="-120"/>
            </a:endParaRPr>
          </a:p>
          <a:p>
            <a:pPr marL="514350" indent="-514350">
              <a:buFont typeface="+mj-lt"/>
              <a:buAutoNum type="arabicPeriod"/>
            </a:pPr>
            <a:r>
              <a:rPr lang="zh-TW" altLang="en-US" sz="3200" dirty="0">
                <a:latin typeface="標楷體" pitchFamily="65" charset="-120"/>
                <a:ea typeface="標楷體" pitchFamily="65" charset="-120"/>
              </a:rPr>
              <a:t>某週五欲擒故縱</a:t>
            </a:r>
            <a:r>
              <a:rPr lang="en-US" altLang="zh-TW" sz="3200" dirty="0">
                <a:latin typeface="標楷體" pitchFamily="65" charset="-120"/>
                <a:ea typeface="標楷體" pitchFamily="65" charset="-120"/>
                <a:sym typeface="Wingdings" panose="05000000000000000000" pitchFamily="2" charset="2"/>
              </a:rPr>
              <a:t></a:t>
            </a:r>
            <a:r>
              <a:rPr lang="zh-TW" altLang="en-US" sz="3200" dirty="0">
                <a:latin typeface="標楷體" pitchFamily="65" charset="-120"/>
                <a:ea typeface="標楷體" pitchFamily="65" charset="-120"/>
                <a:sym typeface="Wingdings" panose="05000000000000000000" pitchFamily="2" charset="2"/>
              </a:rPr>
              <a:t>成果驗收</a:t>
            </a:r>
            <a:r>
              <a:rPr lang="en-US" altLang="zh-TW" sz="3200" dirty="0">
                <a:latin typeface="標楷體" pitchFamily="65" charset="-120"/>
                <a:ea typeface="標楷體" pitchFamily="65" charset="-120"/>
                <a:sym typeface="Wingdings" panose="05000000000000000000" pitchFamily="2" charset="2"/>
              </a:rPr>
              <a:t>!</a:t>
            </a:r>
          </a:p>
          <a:p>
            <a:pPr marL="514350" indent="-514350">
              <a:buFont typeface="+mj-lt"/>
              <a:buAutoNum type="arabicPeriod"/>
            </a:pPr>
            <a:r>
              <a:rPr lang="zh-TW" altLang="en-US" sz="3200" dirty="0">
                <a:latin typeface="標楷體" pitchFamily="65" charset="-120"/>
                <a:ea typeface="標楷體" pitchFamily="65" charset="-120"/>
                <a:sym typeface="Wingdings" panose="05000000000000000000" pitchFamily="2" charset="2"/>
              </a:rPr>
              <a:t>前提是男的帥</a:t>
            </a:r>
            <a:r>
              <a:rPr lang="en-US" altLang="zh-TW" sz="3200" dirty="0">
                <a:latin typeface="標楷體" pitchFamily="65" charset="-120"/>
                <a:ea typeface="標楷體" pitchFamily="65" charset="-120"/>
                <a:sym typeface="Wingdings" panose="05000000000000000000" pitchFamily="2" charset="2"/>
              </a:rPr>
              <a:t>!! </a:t>
            </a:r>
            <a:r>
              <a:rPr lang="zh-TW" altLang="en-US" sz="3200" dirty="0">
                <a:latin typeface="標楷體" pitchFamily="65" charset="-120"/>
                <a:ea typeface="標楷體" pitchFamily="65" charset="-120"/>
                <a:sym typeface="Wingdings" panose="05000000000000000000" pitchFamily="2" charset="2"/>
              </a:rPr>
              <a:t>人帥，真好；人醜，性騷擾。</a:t>
            </a:r>
            <a:endParaRPr lang="zh-TW" altLang="en-US" sz="3200" dirty="0">
              <a:latin typeface="標楷體" pitchFamily="65" charset="-120"/>
              <a:ea typeface="標楷體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223769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ut/>
      </p:transition>
    </mc:Choice>
    <mc:Fallback xmlns="">
      <p:transition spd="slow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duotone>
              <a:schemeClr val="bg2">
                <a:shade val="9000"/>
                <a:satMod val="300000"/>
              </a:schemeClr>
              <a:schemeClr val="bg2">
                <a:tint val="90000"/>
                <a:satMod val="225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40000"/>
                    </a14:imgEffect>
                  </a14:imgLayer>
                </a14:imgProps>
              </a:ext>
            </a:extLst>
          </a:blip>
          <a:tile tx="0" ty="0" sx="90000" sy="90000" flip="xy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945B0CDB-37F0-4FEF-A6A2-8122DE00DB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75B14C14-8689-4712-89C6-80C751C82C7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頁尾版面配置區 3">
            <a:extLst>
              <a:ext uri="{FF2B5EF4-FFF2-40B4-BE49-F238E27FC236}">
                <a16:creationId xmlns:a16="http://schemas.microsoft.com/office/drawing/2014/main" id="{8081BD99-30AE-43B5-9276-473BD57079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CB3A37CF-6E26-4014-AE37-0A9E72F677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ACCD94-EAD2-4B39-A6A5-1A9D4051A877}" type="slidenum">
              <a:rPr lang="zh-TW" altLang="en-US" smtClean="0"/>
              <a:pPr/>
              <a:t>3</a:t>
            </a:fld>
            <a:endParaRPr lang="zh-TW" altLang="en-US"/>
          </a:p>
        </p:txBody>
      </p:sp>
      <p:pic>
        <p:nvPicPr>
          <p:cNvPr id="6" name="圖片 5">
            <a:extLst>
              <a:ext uri="{FF2B5EF4-FFF2-40B4-BE49-F238E27FC236}">
                <a16:creationId xmlns:a16="http://schemas.microsoft.com/office/drawing/2014/main" id="{0AFD4DC2-DF20-4A00-ACE2-53010C47F0B7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74428"/>
          <a:stretch/>
        </p:blipFill>
        <p:spPr>
          <a:xfrm>
            <a:off x="-133350" y="6379369"/>
            <a:ext cx="9429750" cy="957262"/>
          </a:xfrm>
          <a:prstGeom prst="rect">
            <a:avLst/>
          </a:prstGeom>
        </p:spPr>
      </p:pic>
      <p:pic>
        <p:nvPicPr>
          <p:cNvPr id="7" name="圖片 6">
            <a:extLst>
              <a:ext uri="{FF2B5EF4-FFF2-40B4-BE49-F238E27FC236}">
                <a16:creationId xmlns:a16="http://schemas.microsoft.com/office/drawing/2014/main" id="{AD6534B1-CE28-497D-9DF6-5FE098837EB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133350" y="0"/>
            <a:ext cx="9429750" cy="63793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1673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TW" dirty="0">
                <a:latin typeface="標楷體" pitchFamily="65" charset="-120"/>
                <a:ea typeface="標楷體" pitchFamily="65" charset="-120"/>
              </a:rPr>
              <a:t>5.</a:t>
            </a:r>
            <a:r>
              <a:rPr lang="zh-TW" altLang="en-US" dirty="0">
                <a:latin typeface="標楷體" pitchFamily="65" charset="-120"/>
                <a:ea typeface="標楷體" pitchFamily="65" charset="-120"/>
              </a:rPr>
              <a:t>倒麵到男生臉上，是否已經算是強烈而明確表達拒絕騷擾？如果很不喜歡對方，要怎樣做？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1447800" y="2057400"/>
            <a:ext cx="7498080" cy="4800600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zh-TW" altLang="en-US" sz="2800" dirty="0">
                <a:latin typeface="標楷體" pitchFamily="65" charset="-120"/>
                <a:ea typeface="標楷體" pitchFamily="65" charset="-120"/>
              </a:rPr>
              <a:t>現實中「是」，電影中「不是」。</a:t>
            </a:r>
            <a:endParaRPr lang="en-US" altLang="zh-TW" sz="2800" dirty="0">
              <a:latin typeface="標楷體" pitchFamily="65" charset="-120"/>
              <a:ea typeface="標楷體" pitchFamily="65" charset="-120"/>
            </a:endParaRPr>
          </a:p>
          <a:p>
            <a:pPr marL="514350" indent="-514350">
              <a:buFont typeface="+mj-lt"/>
              <a:buAutoNum type="arabicPeriod"/>
            </a:pPr>
            <a:r>
              <a:rPr lang="zh-TW" altLang="en-US" sz="2800" dirty="0">
                <a:latin typeface="標楷體" pitchFamily="65" charset="-120"/>
                <a:ea typeface="標楷體" pitchFamily="65" charset="-120"/>
              </a:rPr>
              <a:t>初期</a:t>
            </a:r>
            <a:r>
              <a:rPr lang="en-US" altLang="zh-TW" sz="2800" dirty="0">
                <a:latin typeface="標楷體" pitchFamily="65" charset="-120"/>
                <a:ea typeface="標楷體" pitchFamily="65" charset="-120"/>
              </a:rPr>
              <a:t>:</a:t>
            </a:r>
            <a:r>
              <a:rPr lang="zh-TW" altLang="en-US" sz="2800" dirty="0">
                <a:latin typeface="標楷體" pitchFamily="65" charset="-120"/>
                <a:ea typeface="標楷體" pitchFamily="65" charset="-120"/>
              </a:rPr>
              <a:t> 不好意思，我不喜歡你。</a:t>
            </a:r>
            <a:endParaRPr lang="en-US" altLang="zh-TW" sz="2800" dirty="0">
              <a:latin typeface="標楷體" pitchFamily="65" charset="-120"/>
              <a:ea typeface="標楷體" pitchFamily="65" charset="-120"/>
            </a:endParaRPr>
          </a:p>
          <a:p>
            <a:pPr marL="514350" indent="-514350">
              <a:buFont typeface="+mj-lt"/>
              <a:buAutoNum type="arabicPeriod"/>
            </a:pPr>
            <a:r>
              <a:rPr lang="zh-TW" altLang="en-US" sz="2800" dirty="0">
                <a:latin typeface="標楷體" pitchFamily="65" charset="-120"/>
                <a:ea typeface="標楷體" pitchFamily="65" charset="-120"/>
              </a:rPr>
              <a:t>中期</a:t>
            </a:r>
            <a:r>
              <a:rPr lang="en-US" altLang="zh-TW" sz="2800" dirty="0">
                <a:latin typeface="標楷體" pitchFamily="65" charset="-120"/>
                <a:ea typeface="標楷體" pitchFamily="65" charset="-120"/>
              </a:rPr>
              <a:t>:</a:t>
            </a:r>
            <a:r>
              <a:rPr lang="zh-TW" altLang="en-US" sz="2800" dirty="0">
                <a:latin typeface="標楷體" pitchFamily="65" charset="-120"/>
                <a:ea typeface="標楷體" pitchFamily="65" charset="-120"/>
              </a:rPr>
              <a:t> 問好朋友意見，不要單獨被遇到。</a:t>
            </a:r>
            <a:endParaRPr lang="en-US" altLang="zh-TW" sz="2800" dirty="0">
              <a:latin typeface="標楷體" pitchFamily="65" charset="-120"/>
              <a:ea typeface="標楷體" pitchFamily="65" charset="-120"/>
            </a:endParaRPr>
          </a:p>
          <a:p>
            <a:pPr marL="514350" indent="-514350">
              <a:buFont typeface="+mj-lt"/>
              <a:buAutoNum type="arabicPeriod"/>
            </a:pPr>
            <a:r>
              <a:rPr lang="zh-TW" altLang="en-US" sz="2800" dirty="0">
                <a:latin typeface="標楷體" pitchFamily="65" charset="-120"/>
                <a:ea typeface="標楷體" pitchFamily="65" charset="-120"/>
              </a:rPr>
              <a:t>後期</a:t>
            </a:r>
            <a:r>
              <a:rPr lang="en-US" altLang="zh-TW" sz="2800" dirty="0">
                <a:latin typeface="標楷體" pitchFamily="65" charset="-120"/>
                <a:ea typeface="標楷體" pitchFamily="65" charset="-120"/>
              </a:rPr>
              <a:t>:</a:t>
            </a:r>
            <a:r>
              <a:rPr lang="zh-TW" altLang="en-US" sz="2800" dirty="0">
                <a:latin typeface="標楷體" pitchFamily="65" charset="-120"/>
                <a:ea typeface="標楷體" pitchFamily="65" charset="-120"/>
              </a:rPr>
              <a:t> 判定對方是變態，請求師長協助。</a:t>
            </a:r>
          </a:p>
        </p:txBody>
      </p:sp>
    </p:spTree>
    <p:extLst>
      <p:ext uri="{BB962C8B-B14F-4D97-AF65-F5344CB8AC3E}">
        <p14:creationId xmlns:p14="http://schemas.microsoft.com/office/powerpoint/2010/main" val="3890671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ut/>
      </p:transition>
    </mc:Choice>
    <mc:Fallback xmlns="">
      <p:transition spd="slow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202839" y="914400"/>
            <a:ext cx="7941161" cy="739588"/>
          </a:xfrm>
        </p:spPr>
        <p:txBody>
          <a:bodyPr>
            <a:normAutofit fontScale="90000"/>
          </a:bodyPr>
          <a:lstStyle/>
          <a:p>
            <a:r>
              <a:rPr lang="en-US" altLang="zh-TW" dirty="0">
                <a:latin typeface="標楷體" pitchFamily="65" charset="-120"/>
                <a:ea typeface="標楷體" pitchFamily="65" charset="-120"/>
              </a:rPr>
              <a:t>6.</a:t>
            </a:r>
            <a:r>
              <a:rPr lang="zh-TW" altLang="en-US" dirty="0">
                <a:latin typeface="標楷體" pitchFamily="65" charset="-120"/>
                <a:ea typeface="標楷體" pitchFamily="65" charset="-120"/>
              </a:rPr>
              <a:t>如何回應千惠「我不想當你哥兒們」這句話</a:t>
            </a:r>
            <a:r>
              <a:rPr lang="en-US" altLang="zh-TW" dirty="0">
                <a:latin typeface="標楷體" pitchFamily="65" charset="-120"/>
                <a:ea typeface="標楷體" pitchFamily="65" charset="-120"/>
              </a:rPr>
              <a:t>(</a:t>
            </a:r>
            <a:r>
              <a:rPr lang="zh-TW" altLang="en-US" dirty="0">
                <a:latin typeface="標楷體" pitchFamily="65" charset="-120"/>
                <a:ea typeface="標楷體" pitchFamily="65" charset="-120"/>
              </a:rPr>
              <a:t>或類似的告白話語</a:t>
            </a:r>
            <a:r>
              <a:rPr lang="en-US" altLang="zh-TW" dirty="0">
                <a:latin typeface="標楷體" pitchFamily="65" charset="-120"/>
                <a:ea typeface="標楷體" pitchFamily="65" charset="-120"/>
              </a:rPr>
              <a:t>)</a:t>
            </a:r>
            <a:r>
              <a:rPr lang="zh-TW" altLang="en-US" dirty="0">
                <a:latin typeface="標楷體" pitchFamily="65" charset="-120"/>
                <a:ea typeface="標楷體" pitchFamily="65" charset="-120"/>
              </a:rPr>
              <a:t>，比較不傷對方？</a:t>
            </a:r>
            <a:br>
              <a:rPr lang="en-US" altLang="zh-TW" dirty="0">
                <a:latin typeface="標楷體" pitchFamily="65" charset="-120"/>
                <a:ea typeface="標楷體" pitchFamily="65" charset="-120"/>
              </a:rPr>
            </a:b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1447800" y="2286000"/>
            <a:ext cx="7498080" cy="4800600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altLang="zh-TW" sz="2800" dirty="0">
                <a:latin typeface="標楷體" pitchFamily="65" charset="-120"/>
                <a:ea typeface="標楷體" pitchFamily="65" charset="-120"/>
              </a:rPr>
              <a:t>“</a:t>
            </a:r>
            <a:r>
              <a:rPr lang="zh-TW" altLang="en-US" sz="2800" dirty="0">
                <a:latin typeface="標楷體" pitchFamily="65" charset="-120"/>
                <a:ea typeface="標楷體" pitchFamily="65" charset="-120"/>
              </a:rPr>
              <a:t>我們只適合當朋友</a:t>
            </a:r>
            <a:r>
              <a:rPr lang="en-US" altLang="zh-TW" sz="2800" dirty="0">
                <a:latin typeface="標楷體" pitchFamily="65" charset="-120"/>
                <a:ea typeface="標楷體" pitchFamily="65" charset="-120"/>
              </a:rPr>
              <a:t>”--</a:t>
            </a:r>
            <a:r>
              <a:rPr lang="zh-TW" altLang="en-US" sz="2800" dirty="0">
                <a:latin typeface="標楷體" pitchFamily="65" charset="-120"/>
                <a:ea typeface="標楷體" pitchFamily="65" charset="-120"/>
              </a:rPr>
              <a:t>真誠回覆是上策</a:t>
            </a:r>
            <a:r>
              <a:rPr lang="en-US" altLang="zh-TW" sz="2800" dirty="0">
                <a:latin typeface="標楷體" pitchFamily="65" charset="-120"/>
                <a:ea typeface="標楷體" pitchFamily="65" charset="-120"/>
              </a:rPr>
              <a:t>!</a:t>
            </a:r>
          </a:p>
          <a:p>
            <a:pPr marL="514350" indent="-514350">
              <a:buFont typeface="+mj-lt"/>
              <a:buAutoNum type="arabicPeriod"/>
            </a:pPr>
            <a:r>
              <a:rPr lang="zh-TW" altLang="en-US" sz="2800" dirty="0">
                <a:latin typeface="標楷體" pitchFamily="65" charset="-120"/>
                <a:ea typeface="標楷體" pitchFamily="65" charset="-120"/>
              </a:rPr>
              <a:t>開玩笑，化解尷尬</a:t>
            </a:r>
            <a:r>
              <a:rPr lang="en-US" altLang="zh-TW" sz="2800" dirty="0">
                <a:latin typeface="標楷體" pitchFamily="65" charset="-120"/>
                <a:ea typeface="標楷體" pitchFamily="65" charset="-120"/>
              </a:rPr>
              <a:t>:</a:t>
            </a:r>
            <a:r>
              <a:rPr lang="zh-TW" altLang="en-US" sz="2800" dirty="0">
                <a:latin typeface="標楷體" pitchFamily="65" charset="-120"/>
                <a:ea typeface="標楷體" pitchFamily="65" charset="-120"/>
              </a:rPr>
              <a:t> 「對，不當兄妹</a:t>
            </a:r>
            <a:r>
              <a:rPr lang="en-US" altLang="zh-TW" sz="2800" dirty="0">
                <a:latin typeface="標楷體" pitchFamily="65" charset="-120"/>
                <a:ea typeface="標楷體" pitchFamily="65" charset="-120"/>
              </a:rPr>
              <a:t>~</a:t>
            </a:r>
            <a:r>
              <a:rPr lang="zh-TW" altLang="en-US" sz="2800" dirty="0">
                <a:latin typeface="標楷體" pitchFamily="65" charset="-120"/>
                <a:ea typeface="標楷體" pitchFamily="65" charset="-120"/>
              </a:rPr>
              <a:t>當好姊妹</a:t>
            </a:r>
            <a:r>
              <a:rPr lang="en-US" altLang="zh-TW" sz="2800" dirty="0">
                <a:latin typeface="標楷體" pitchFamily="65" charset="-120"/>
                <a:ea typeface="標楷體" pitchFamily="65" charset="-120"/>
              </a:rPr>
              <a:t>~</a:t>
            </a:r>
            <a:r>
              <a:rPr lang="zh-TW" altLang="en-US" sz="2800" dirty="0">
                <a:latin typeface="標楷體" pitchFamily="65" charset="-120"/>
                <a:ea typeface="標楷體" pitchFamily="65" charset="-120"/>
              </a:rPr>
              <a:t>」</a:t>
            </a:r>
            <a:endParaRPr lang="en-US" altLang="zh-TW" sz="2800" dirty="0">
              <a:latin typeface="標楷體" pitchFamily="65" charset="-120"/>
              <a:ea typeface="標楷體" pitchFamily="65" charset="-120"/>
            </a:endParaRPr>
          </a:p>
          <a:p>
            <a:pPr marL="514350" indent="-514350">
              <a:buFont typeface="+mj-lt"/>
              <a:buAutoNum type="arabicPeriod"/>
            </a:pPr>
            <a:r>
              <a:rPr lang="zh-TW" altLang="en-US" sz="2800" dirty="0">
                <a:latin typeface="標楷體" pitchFamily="65" charset="-120"/>
                <a:ea typeface="標楷體" pitchFamily="65" charset="-120"/>
              </a:rPr>
              <a:t>講清楚</a:t>
            </a:r>
            <a:r>
              <a:rPr lang="en-US" altLang="zh-TW" sz="2800" dirty="0">
                <a:latin typeface="標楷體" pitchFamily="65" charset="-120"/>
                <a:ea typeface="標楷體" pitchFamily="65" charset="-120"/>
              </a:rPr>
              <a:t>:</a:t>
            </a:r>
            <a:r>
              <a:rPr lang="zh-TW" altLang="en-US" sz="2800" dirty="0">
                <a:latin typeface="標楷體" pitchFamily="65" charset="-120"/>
                <a:ea typeface="標楷體" pitchFamily="65" charset="-120"/>
              </a:rPr>
              <a:t> 我明白你的意思，但是我跟你的感覺還沒到那個地步，再看看囉</a:t>
            </a:r>
            <a:r>
              <a:rPr lang="en-US" altLang="zh-TW" sz="2800" dirty="0">
                <a:latin typeface="標楷體" pitchFamily="65" charset="-120"/>
                <a:ea typeface="標楷體" pitchFamily="65" charset="-120"/>
              </a:rPr>
              <a:t>!</a:t>
            </a:r>
          </a:p>
          <a:p>
            <a:pPr marL="514350" indent="-514350">
              <a:buFont typeface="+mj-lt"/>
              <a:buAutoNum type="arabicPeriod"/>
            </a:pPr>
            <a:r>
              <a:rPr lang="zh-TW" altLang="en-US" sz="2800" dirty="0">
                <a:latin typeface="標楷體" pitchFamily="65" charset="-120"/>
                <a:ea typeface="標楷體" pitchFamily="65" charset="-120"/>
              </a:rPr>
              <a:t>溫暖而重視的方式</a:t>
            </a:r>
            <a:r>
              <a:rPr lang="en-US" altLang="zh-TW" sz="2800" dirty="0">
                <a:latin typeface="標楷體" pitchFamily="65" charset="-120"/>
                <a:ea typeface="標楷體" pitchFamily="65" charset="-120"/>
              </a:rPr>
              <a:t>:</a:t>
            </a:r>
            <a:r>
              <a:rPr lang="zh-TW" altLang="en-US" sz="2800" dirty="0">
                <a:latin typeface="標楷體" pitchFamily="65" charset="-120"/>
                <a:ea typeface="標楷體" pitchFamily="65" charset="-120"/>
              </a:rPr>
              <a:t> 我很怕我們不能再做朋友，我沒辦法回應你，這麼優秀的人值得更好的人</a:t>
            </a:r>
            <a:endParaRPr lang="en-US" altLang="zh-TW" sz="2800" dirty="0">
              <a:latin typeface="標楷體" pitchFamily="65" charset="-120"/>
              <a:ea typeface="標楷體" pitchFamily="65" charset="-120"/>
            </a:endParaRPr>
          </a:p>
          <a:p>
            <a:pPr marL="514350" indent="-514350">
              <a:buFont typeface="+mj-lt"/>
              <a:buAutoNum type="arabicPeriod"/>
            </a:pPr>
            <a:r>
              <a:rPr lang="zh-TW" altLang="en-US" sz="2800" dirty="0">
                <a:latin typeface="標楷體" pitchFamily="65" charset="-120"/>
                <a:ea typeface="標楷體" pitchFamily="65" charset="-120"/>
              </a:rPr>
              <a:t>不吭聲、轉移話題、</a:t>
            </a:r>
            <a:r>
              <a:rPr lang="en-US" altLang="zh-TW" sz="2800" dirty="0">
                <a:latin typeface="標楷體" pitchFamily="65" charset="-120"/>
                <a:ea typeface="標楷體" pitchFamily="65" charset="-120"/>
              </a:rPr>
              <a:t>…</a:t>
            </a:r>
          </a:p>
          <a:p>
            <a:endParaRPr lang="zh-TW" altLang="en-US" sz="3200" dirty="0"/>
          </a:p>
        </p:txBody>
      </p:sp>
    </p:spTree>
    <p:extLst>
      <p:ext uri="{BB962C8B-B14F-4D97-AF65-F5344CB8AC3E}">
        <p14:creationId xmlns:p14="http://schemas.microsoft.com/office/powerpoint/2010/main" val="3395649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ut/>
      </p:transition>
    </mc:Choice>
    <mc:Fallback xmlns="">
      <p:transition spd="slow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066799" y="457201"/>
            <a:ext cx="7692077" cy="1219200"/>
          </a:xfrm>
        </p:spPr>
        <p:txBody>
          <a:bodyPr>
            <a:normAutofit fontScale="90000"/>
          </a:bodyPr>
          <a:lstStyle/>
          <a:p>
            <a:r>
              <a:rPr lang="en-US" altLang="zh-TW" dirty="0">
                <a:latin typeface="標楷體" pitchFamily="65" charset="-120"/>
                <a:ea typeface="標楷體" pitchFamily="65" charset="-120"/>
              </a:rPr>
              <a:t>7.</a:t>
            </a:r>
            <a:r>
              <a:rPr lang="zh-TW" altLang="en-US" dirty="0">
                <a:latin typeface="標楷體" pitchFamily="65" charset="-120"/>
                <a:ea typeface="標楷體" pitchFamily="65" charset="-120"/>
              </a:rPr>
              <a:t>要</a:t>
            </a:r>
            <a:r>
              <a:rPr lang="zh-TW" altLang="zh-TW" dirty="0">
                <a:latin typeface="標楷體" pitchFamily="65" charset="-120"/>
                <a:ea typeface="標楷體" pitchFamily="65" charset="-120"/>
              </a:rPr>
              <a:t>如何開啟具情感交流性質的互動</a:t>
            </a:r>
            <a:r>
              <a:rPr lang="zh-TW" altLang="zh-TW" sz="2200" dirty="0">
                <a:latin typeface="標楷體" pitchFamily="65" charset="-120"/>
                <a:ea typeface="標楷體" pitchFamily="65" charset="-120"/>
              </a:rPr>
              <a:t>（</a:t>
            </a:r>
            <a:r>
              <a:rPr lang="zh-TW" altLang="en-US" sz="2200" dirty="0">
                <a:latin typeface="標楷體" pitchFamily="65" charset="-120"/>
                <a:ea typeface="標楷體" pitchFamily="65" charset="-120"/>
              </a:rPr>
              <a:t>以在火車上為例</a:t>
            </a:r>
            <a:r>
              <a:rPr lang="zh-TW" altLang="zh-TW" sz="2200" dirty="0">
                <a:latin typeface="標楷體" pitchFamily="65" charset="-120"/>
                <a:ea typeface="標楷體" pitchFamily="65" charset="-120"/>
              </a:rPr>
              <a:t>）</a:t>
            </a:r>
            <a:r>
              <a:rPr lang="en-US" altLang="zh-TW" dirty="0">
                <a:latin typeface="標楷體" pitchFamily="65" charset="-120"/>
                <a:ea typeface="標楷體" pitchFamily="65" charset="-120"/>
              </a:rPr>
              <a:t>?</a:t>
            </a:r>
            <a:r>
              <a:rPr lang="zh-TW" altLang="en-US" dirty="0">
                <a:latin typeface="標楷體" pitchFamily="65" charset="-120"/>
                <a:ea typeface="標楷體" pitchFamily="65" charset="-120"/>
              </a:rPr>
              <a:t>須涵蓋哪些元素？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1066800" y="1898340"/>
            <a:ext cx="3505200" cy="4654860"/>
          </a:xfrm>
        </p:spPr>
        <p:txBody>
          <a:bodyPr>
            <a:normAutofit fontScale="85000" lnSpcReduction="10000"/>
          </a:bodyPr>
          <a:lstStyle/>
          <a:p>
            <a:pPr>
              <a:buFont typeface="Wingdings" panose="05000000000000000000" pitchFamily="2" charset="2"/>
              <a:buChar char="n"/>
            </a:pPr>
            <a:r>
              <a:rPr lang="zh-TW" altLang="en-US" sz="2800" dirty="0">
                <a:latin typeface="標楷體" pitchFamily="65" charset="-120"/>
                <a:ea typeface="標楷體" pitchFamily="65" charset="-120"/>
              </a:rPr>
              <a:t>勇敢介紹自己</a:t>
            </a:r>
            <a:endParaRPr lang="en-US" altLang="zh-TW" sz="2800" dirty="0">
              <a:latin typeface="標楷體" pitchFamily="65" charset="-120"/>
              <a:ea typeface="標楷體" pitchFamily="65" charset="-120"/>
            </a:endParaRPr>
          </a:p>
          <a:p>
            <a:pPr>
              <a:buFont typeface="Wingdings" panose="05000000000000000000" pitchFamily="2" charset="2"/>
              <a:buChar char="n"/>
            </a:pPr>
            <a:r>
              <a:rPr lang="zh-TW" altLang="en-US" sz="2800" dirty="0">
                <a:latin typeface="標楷體" pitchFamily="65" charset="-120"/>
                <a:ea typeface="標楷體" pitchFamily="65" charset="-120"/>
              </a:rPr>
              <a:t>輕鬆講、不緊張</a:t>
            </a:r>
            <a:endParaRPr lang="en-US" altLang="zh-TW" sz="2800" dirty="0">
              <a:latin typeface="標楷體" pitchFamily="65" charset="-120"/>
              <a:ea typeface="標楷體" pitchFamily="65" charset="-120"/>
            </a:endParaRPr>
          </a:p>
          <a:p>
            <a:pPr>
              <a:buFont typeface="Wingdings" panose="05000000000000000000" pitchFamily="2" charset="2"/>
              <a:buChar char="n"/>
            </a:pPr>
            <a:r>
              <a:rPr lang="zh-TW" altLang="en-US" sz="2800" dirty="0">
                <a:latin typeface="標楷體" pitchFamily="65" charset="-120"/>
                <a:ea typeface="標楷體" pitchFamily="65" charset="-120"/>
              </a:rPr>
              <a:t>找共同話題，創造共同性</a:t>
            </a:r>
            <a:r>
              <a:rPr lang="en-US" altLang="zh-TW" sz="2800" dirty="0">
                <a:latin typeface="標楷體" pitchFamily="65" charset="-120"/>
                <a:ea typeface="標楷體" pitchFamily="65" charset="-120"/>
              </a:rPr>
              <a:t>(</a:t>
            </a:r>
            <a:r>
              <a:rPr lang="zh-TW" altLang="en-US" sz="2800" dirty="0">
                <a:latin typeface="標楷體" pitchFamily="65" charset="-120"/>
                <a:ea typeface="標楷體" pitchFamily="65" charset="-120"/>
              </a:rPr>
              <a:t>爸爸也騎機車</a:t>
            </a:r>
            <a:r>
              <a:rPr lang="en-US" altLang="zh-TW" sz="2800" dirty="0">
                <a:latin typeface="標楷體" pitchFamily="65" charset="-120"/>
                <a:ea typeface="標楷體" pitchFamily="65" charset="-120"/>
              </a:rPr>
              <a:t>)</a:t>
            </a:r>
          </a:p>
          <a:p>
            <a:pPr>
              <a:buFont typeface="Wingdings" panose="05000000000000000000" pitchFamily="2" charset="2"/>
              <a:buChar char="n"/>
            </a:pPr>
            <a:r>
              <a:rPr lang="zh-TW" altLang="en-US" sz="2800" dirty="0">
                <a:latin typeface="標楷體" pitchFamily="65" charset="-120"/>
                <a:ea typeface="標楷體" pitchFamily="65" charset="-120"/>
              </a:rPr>
              <a:t>要賣關子給對方發問</a:t>
            </a:r>
            <a:endParaRPr lang="en-US" altLang="zh-TW" sz="2800" dirty="0">
              <a:latin typeface="標楷體" pitchFamily="65" charset="-120"/>
              <a:ea typeface="標楷體" pitchFamily="65" charset="-120"/>
            </a:endParaRPr>
          </a:p>
          <a:p>
            <a:pPr>
              <a:buFont typeface="Wingdings" panose="05000000000000000000" pitchFamily="2" charset="2"/>
              <a:buChar char="n"/>
            </a:pPr>
            <a:r>
              <a:rPr lang="zh-TW" altLang="en-US" sz="2800" dirty="0">
                <a:latin typeface="標楷體" pitchFamily="65" charset="-120"/>
                <a:ea typeface="標楷體" pitchFamily="65" charset="-120"/>
              </a:rPr>
              <a:t>開個頭，反問對方</a:t>
            </a:r>
            <a:endParaRPr lang="en-US" altLang="zh-TW" sz="2800" dirty="0">
              <a:latin typeface="標楷體" pitchFamily="65" charset="-120"/>
              <a:ea typeface="標楷體" pitchFamily="65" charset="-120"/>
            </a:endParaRPr>
          </a:p>
          <a:p>
            <a:pPr>
              <a:buFont typeface="Wingdings" panose="05000000000000000000" pitchFamily="2" charset="2"/>
              <a:buChar char="n"/>
            </a:pPr>
            <a:r>
              <a:rPr lang="zh-TW" altLang="en-US" sz="2800" dirty="0">
                <a:latin typeface="標楷體" pitchFamily="65" charset="-120"/>
                <a:ea typeface="標楷體" pitchFamily="65" charset="-120"/>
              </a:rPr>
              <a:t>不斷引發對方好奇心</a:t>
            </a:r>
            <a:endParaRPr lang="en-US" altLang="zh-TW" sz="2800" dirty="0">
              <a:latin typeface="標楷體" pitchFamily="65" charset="-120"/>
              <a:ea typeface="標楷體" pitchFamily="65" charset="-120"/>
            </a:endParaRPr>
          </a:p>
          <a:p>
            <a:pPr>
              <a:buFont typeface="Wingdings" panose="05000000000000000000" pitchFamily="2" charset="2"/>
              <a:buChar char="n"/>
            </a:pPr>
            <a:r>
              <a:rPr lang="zh-TW" altLang="en-US" sz="2800" dirty="0">
                <a:latin typeface="標楷體" pitchFamily="65" charset="-120"/>
                <a:ea typeface="標楷體" pitchFamily="65" charset="-120"/>
              </a:rPr>
              <a:t>吸引對方注意力，新奇</a:t>
            </a:r>
            <a:r>
              <a:rPr lang="en-US" altLang="zh-TW" sz="2800" dirty="0">
                <a:latin typeface="標楷體" pitchFamily="65" charset="-120"/>
                <a:ea typeface="標楷體" pitchFamily="65" charset="-120"/>
              </a:rPr>
              <a:t>(</a:t>
            </a:r>
            <a:r>
              <a:rPr lang="zh-TW" altLang="en-US" sz="2800" dirty="0"/>
              <a:t>扮鬼臉拍照</a:t>
            </a:r>
            <a:r>
              <a:rPr lang="en-US" altLang="zh-TW" sz="2800" dirty="0">
                <a:latin typeface="標楷體" pitchFamily="65" charset="-120"/>
                <a:ea typeface="標楷體" pitchFamily="65" charset="-120"/>
              </a:rPr>
              <a:t>)</a:t>
            </a:r>
          </a:p>
          <a:p>
            <a:pPr>
              <a:buFont typeface="Wingdings" panose="05000000000000000000" pitchFamily="2" charset="2"/>
              <a:buChar char="n"/>
            </a:pPr>
            <a:r>
              <a:rPr lang="zh-TW" altLang="en-US" sz="2800" dirty="0">
                <a:latin typeface="標楷體" pitchFamily="65" charset="-120"/>
                <a:ea typeface="標楷體" pitchFamily="65" charset="-120"/>
              </a:rPr>
              <a:t>保持幽默</a:t>
            </a:r>
            <a:r>
              <a:rPr lang="en-US" altLang="zh-TW" sz="2800" dirty="0">
                <a:latin typeface="標楷體" pitchFamily="65" charset="-120"/>
                <a:ea typeface="標楷體" pitchFamily="65" charset="-120"/>
              </a:rPr>
              <a:t>(</a:t>
            </a:r>
            <a:r>
              <a:rPr lang="zh-TW" altLang="en-US" sz="2800" dirty="0">
                <a:latin typeface="標楷體" pitchFamily="65" charset="-120"/>
                <a:ea typeface="標楷體" pitchFamily="65" charset="-120"/>
              </a:rPr>
              <a:t>放屁、車輾過</a:t>
            </a:r>
            <a:r>
              <a:rPr lang="en-US" altLang="zh-TW" sz="2800" dirty="0">
                <a:latin typeface="標楷體" pitchFamily="65" charset="-120"/>
                <a:ea typeface="標楷體" pitchFamily="65" charset="-120"/>
              </a:rPr>
              <a:t>)</a:t>
            </a:r>
            <a:r>
              <a:rPr lang="zh-TW" altLang="en-US" sz="2800" dirty="0">
                <a:latin typeface="標楷體" pitchFamily="65" charset="-120"/>
                <a:ea typeface="標楷體" pitchFamily="65" charset="-120"/>
              </a:rPr>
              <a:t>，不冷掉</a:t>
            </a:r>
            <a:endParaRPr lang="en-US" altLang="zh-TW" sz="2800" dirty="0"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4" name="內容版面配置區 2"/>
          <p:cNvSpPr txBox="1">
            <a:spLocks/>
          </p:cNvSpPr>
          <p:nvPr/>
        </p:nvSpPr>
        <p:spPr>
          <a:xfrm>
            <a:off x="5181600" y="1981200"/>
            <a:ext cx="3729677" cy="430814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3891A7"/>
              </a:buClr>
              <a:buSzTx/>
              <a:buFont typeface="Wingdings 3" charset="2"/>
              <a:buChar char=""/>
              <a:tabLst/>
              <a:defRPr/>
            </a:pPr>
            <a:r>
              <a:rPr kumimoji="0" lang="zh-TW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/>
                <a:ea typeface="微軟正黑體" panose="020B0604030504040204" pitchFamily="34" charset="-120"/>
                <a:cs typeface="+mn-cs"/>
              </a:rPr>
              <a:t>提及深層感受</a:t>
            </a:r>
            <a:r>
              <a:rPr kumimoji="0" lang="en-US" altLang="zh-TW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/>
                <a:ea typeface="微軟正黑體" panose="020B0604030504040204" pitchFamily="34" charset="-120"/>
                <a:cs typeface="+mn-cs"/>
              </a:rPr>
              <a:t>(</a:t>
            </a:r>
            <a:r>
              <a:rPr kumimoji="0" lang="zh-TW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/>
                <a:ea typeface="微軟正黑體" panose="020B0604030504040204" pitchFamily="34" charset="-120"/>
                <a:cs typeface="+mn-cs"/>
              </a:rPr>
              <a:t>怕窮）</a:t>
            </a:r>
            <a:endParaRPr kumimoji="0" lang="en-US" altLang="zh-TW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標楷體" pitchFamily="65" charset="-120"/>
              <a:ea typeface="標楷體" pitchFamily="65" charset="-120"/>
              <a:cs typeface="+mn-cs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3891A7"/>
              </a:buClr>
              <a:buSzTx/>
              <a:buFont typeface="Wingdings 3" charset="2"/>
              <a:buChar char=""/>
              <a:tabLst/>
              <a:defRPr/>
            </a:pPr>
            <a:r>
              <a:rPr kumimoji="0" lang="zh-TW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標楷體" pitchFamily="65" charset="-120"/>
                <a:ea typeface="標楷體" pitchFamily="65" charset="-120"/>
                <a:cs typeface="+mn-cs"/>
              </a:rPr>
              <a:t>讓對方盡情說</a:t>
            </a:r>
            <a:r>
              <a:rPr kumimoji="0" lang="en-US" altLang="zh-TW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標楷體" pitchFamily="65" charset="-120"/>
                <a:ea typeface="標楷體" pitchFamily="65" charset="-120"/>
                <a:cs typeface="+mn-cs"/>
              </a:rPr>
              <a:t>(</a:t>
            </a:r>
            <a:r>
              <a:rPr kumimoji="0" lang="zh-TW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標楷體" pitchFamily="65" charset="-120"/>
                <a:ea typeface="標楷體" pitchFamily="65" charset="-120"/>
                <a:cs typeface="+mn-cs"/>
              </a:rPr>
              <a:t>美國男友、怕父親失望</a:t>
            </a:r>
            <a:r>
              <a:rPr kumimoji="0" lang="en-US" altLang="zh-TW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標楷體" pitchFamily="65" charset="-120"/>
                <a:ea typeface="標楷體" pitchFamily="65" charset="-120"/>
                <a:cs typeface="+mn-cs"/>
              </a:rPr>
              <a:t>)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3891A7"/>
              </a:buClr>
              <a:buSzTx/>
              <a:buFont typeface="Wingdings 3" charset="2"/>
              <a:buChar char=""/>
              <a:tabLst/>
              <a:defRPr/>
            </a:pPr>
            <a:r>
              <a:rPr kumimoji="0" lang="zh-TW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標楷體" pitchFamily="65" charset="-120"/>
                <a:ea typeface="標楷體" pitchFamily="65" charset="-120"/>
                <a:cs typeface="+mn-cs"/>
              </a:rPr>
              <a:t>加強語調運用</a:t>
            </a:r>
            <a:endParaRPr kumimoji="0" lang="en-US" altLang="zh-TW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標楷體" pitchFamily="65" charset="-120"/>
              <a:ea typeface="標楷體" pitchFamily="65" charset="-120"/>
              <a:cs typeface="+mn-cs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3891A7"/>
              </a:buClr>
              <a:buSzTx/>
              <a:buFont typeface="Wingdings 3" charset="2"/>
              <a:buChar char=""/>
              <a:tabLst/>
              <a:defRPr/>
            </a:pPr>
            <a:r>
              <a:rPr kumimoji="0" lang="zh-TW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3A21F1"/>
                </a:solidFill>
                <a:effectLst/>
                <a:uLnTx/>
                <a:uFillTx/>
                <a:latin typeface="標楷體" pitchFamily="65" charset="-120"/>
                <a:ea typeface="標楷體" pitchFamily="65" charset="-120"/>
                <a:cs typeface="+mn-cs"/>
              </a:rPr>
              <a:t>其他元素或技巧</a:t>
            </a:r>
            <a:endParaRPr kumimoji="0" lang="en-US" altLang="zh-TW" sz="2400" b="0" i="0" u="none" strike="noStrike" kern="1200" cap="none" spc="0" normalizeH="0" baseline="0" noProof="0" dirty="0">
              <a:ln>
                <a:noFill/>
              </a:ln>
              <a:solidFill>
                <a:srgbClr val="3A21F1"/>
              </a:solidFill>
              <a:effectLst/>
              <a:uLnTx/>
              <a:uFillTx/>
              <a:latin typeface="標楷體" pitchFamily="65" charset="-120"/>
              <a:ea typeface="標楷體" pitchFamily="65" charset="-120"/>
              <a:cs typeface="+mn-cs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3891A7"/>
              </a:buClr>
              <a:buSzTx/>
              <a:buFont typeface="Wingdings 3" charset="2"/>
              <a:buChar char=""/>
              <a:tabLst/>
              <a:defRPr/>
            </a:pPr>
            <a:r>
              <a:rPr kumimoji="0" lang="zh-TW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標楷體" pitchFamily="65" charset="-120"/>
                <a:ea typeface="標楷體" pitchFamily="65" charset="-120"/>
                <a:cs typeface="+mn-cs"/>
              </a:rPr>
              <a:t>練習說笑話、腦筋急轉彎題目、變魔術</a:t>
            </a:r>
            <a:endParaRPr kumimoji="0" lang="en-US" altLang="zh-TW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標楷體" pitchFamily="65" charset="-120"/>
              <a:ea typeface="標楷體" pitchFamily="65" charset="-120"/>
              <a:cs typeface="+mn-cs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3891A7"/>
              </a:buClr>
              <a:buSzTx/>
              <a:buFont typeface="Wingdings 3" charset="2"/>
              <a:buChar char=""/>
              <a:tabLst/>
              <a:defRPr/>
            </a:pPr>
            <a:r>
              <a:rPr kumimoji="0" lang="zh-TW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標楷體" pitchFamily="65" charset="-120"/>
                <a:ea typeface="標楷體" pitchFamily="65" charset="-120"/>
                <a:cs typeface="+mn-cs"/>
              </a:rPr>
              <a:t>不講話，也可以</a:t>
            </a:r>
            <a:endParaRPr kumimoji="0" lang="en-US" altLang="zh-TW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標楷體" pitchFamily="65" charset="-120"/>
              <a:ea typeface="標楷體" pitchFamily="65" charset="-12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05978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ut/>
      </p:transition>
    </mc:Choice>
    <mc:Fallback xmlns="">
      <p:transition spd="slow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2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295400" y="457200"/>
            <a:ext cx="7543800" cy="1450757"/>
          </a:xfrm>
        </p:spPr>
        <p:txBody>
          <a:bodyPr>
            <a:normAutofit fontScale="90000"/>
          </a:bodyPr>
          <a:lstStyle/>
          <a:p>
            <a:r>
              <a:rPr lang="en-US" altLang="zh-TW" dirty="0">
                <a:latin typeface="標楷體" pitchFamily="65" charset="-120"/>
                <a:ea typeface="標楷體" pitchFamily="65" charset="-120"/>
              </a:rPr>
              <a:t>8.</a:t>
            </a:r>
            <a:r>
              <a:rPr lang="zh-TW" altLang="zh-TW" dirty="0">
                <a:latin typeface="標楷體" pitchFamily="65" charset="-120"/>
                <a:ea typeface="標楷體" pitchFamily="65" charset="-120"/>
              </a:rPr>
              <a:t>最好的朋友居然跟自己</a:t>
            </a:r>
            <a:r>
              <a:rPr lang="zh-TW" altLang="en-US" dirty="0">
                <a:latin typeface="標楷體" pitchFamily="65" charset="-120"/>
                <a:ea typeface="標楷體" pitchFamily="65" charset="-120"/>
              </a:rPr>
              <a:t>喜歡</a:t>
            </a:r>
            <a:r>
              <a:rPr lang="zh-TW" altLang="zh-TW" dirty="0">
                <a:latin typeface="標楷體" pitchFamily="65" charset="-120"/>
                <a:ea typeface="標楷體" pitchFamily="65" charset="-120"/>
              </a:rPr>
              <a:t>的人在一起了，</a:t>
            </a:r>
            <a:r>
              <a:rPr lang="zh-TW" altLang="en-US" dirty="0">
                <a:latin typeface="標楷體" pitchFamily="65" charset="-120"/>
                <a:ea typeface="標楷體" pitchFamily="65" charset="-120"/>
              </a:rPr>
              <a:t>要</a:t>
            </a:r>
            <a:r>
              <a:rPr lang="zh-TW" altLang="zh-TW" dirty="0">
                <a:latin typeface="標楷體" pitchFamily="65" charset="-120"/>
                <a:ea typeface="標楷體" pitchFamily="65" charset="-120"/>
              </a:rPr>
              <a:t>如何自處</a:t>
            </a:r>
            <a:r>
              <a:rPr lang="en-US" altLang="zh-TW" dirty="0">
                <a:latin typeface="標楷體" pitchFamily="65" charset="-120"/>
                <a:ea typeface="標楷體" pitchFamily="65" charset="-120"/>
              </a:rPr>
              <a:t>?</a:t>
            </a:r>
            <a:br>
              <a:rPr lang="en-US" altLang="zh-TW" dirty="0">
                <a:latin typeface="標楷體" pitchFamily="65" charset="-120"/>
                <a:ea typeface="標楷體" pitchFamily="65" charset="-120"/>
              </a:rPr>
            </a:b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1295400" y="1981200"/>
            <a:ext cx="7239000" cy="4210396"/>
          </a:xfrm>
        </p:spPr>
        <p:txBody>
          <a:bodyPr>
            <a:normAutofit fontScale="92500" lnSpcReduction="10000"/>
          </a:bodyPr>
          <a:lstStyle/>
          <a:p>
            <a:pPr>
              <a:buFont typeface="Wingdings" panose="05000000000000000000" pitchFamily="2" charset="2"/>
              <a:buChar char="n"/>
            </a:pPr>
            <a:r>
              <a:rPr lang="zh-TW" altLang="en-US" sz="2800" dirty="0">
                <a:latin typeface="標楷體" pitchFamily="65" charset="-120"/>
                <a:ea typeface="標楷體" pitchFamily="65" charset="-120"/>
              </a:rPr>
              <a:t>心情上相當失戀、被背叛、被隱瞞</a:t>
            </a:r>
            <a:endParaRPr lang="en-US" altLang="zh-TW" sz="2800" dirty="0">
              <a:latin typeface="標楷體" pitchFamily="65" charset="-120"/>
              <a:ea typeface="標楷體" pitchFamily="65" charset="-120"/>
            </a:endParaRPr>
          </a:p>
          <a:p>
            <a:pPr>
              <a:buFont typeface="Wingdings" panose="05000000000000000000" pitchFamily="2" charset="2"/>
              <a:buChar char="n"/>
            </a:pPr>
            <a:r>
              <a:rPr lang="zh-TW" altLang="en-US" sz="2800" dirty="0">
                <a:latin typeface="標楷體" pitchFamily="65" charset="-120"/>
                <a:ea typeface="標楷體" pitchFamily="65" charset="-120"/>
              </a:rPr>
              <a:t>借酒澆愁，大吃特吃，放浪形骸</a:t>
            </a:r>
            <a:r>
              <a:rPr lang="en-US" altLang="zh-TW" sz="2800" dirty="0">
                <a:latin typeface="標楷體" pitchFamily="65" charset="-120"/>
                <a:ea typeface="標楷體" pitchFamily="65" charset="-120"/>
              </a:rPr>
              <a:t>2</a:t>
            </a:r>
            <a:r>
              <a:rPr lang="zh-TW" altLang="en-US" sz="2800" dirty="0">
                <a:latin typeface="標楷體" pitchFamily="65" charset="-120"/>
                <a:ea typeface="標楷體" pitchFamily="65" charset="-120"/>
              </a:rPr>
              <a:t>周。</a:t>
            </a:r>
            <a:endParaRPr lang="en-US" altLang="zh-TW" sz="2800" dirty="0">
              <a:latin typeface="標楷體" pitchFamily="65" charset="-120"/>
              <a:ea typeface="標楷體" pitchFamily="65" charset="-120"/>
            </a:endParaRPr>
          </a:p>
          <a:p>
            <a:pPr>
              <a:buFont typeface="Wingdings" panose="05000000000000000000" pitchFamily="2" charset="2"/>
              <a:buChar char="n"/>
            </a:pPr>
            <a:r>
              <a:rPr lang="zh-TW" altLang="en-US" sz="2800" dirty="0">
                <a:latin typeface="標楷體" pitchFamily="65" charset="-120"/>
                <a:ea typeface="標楷體" pitchFamily="65" charset="-120"/>
              </a:rPr>
              <a:t>了解對方的苦衷，等他們分手。</a:t>
            </a:r>
            <a:endParaRPr lang="en-US" altLang="zh-TW" sz="2800" dirty="0">
              <a:latin typeface="標楷體" pitchFamily="65" charset="-120"/>
              <a:ea typeface="標楷體" pitchFamily="65" charset="-120"/>
            </a:endParaRPr>
          </a:p>
          <a:p>
            <a:pPr>
              <a:buFont typeface="Wingdings" panose="05000000000000000000" pitchFamily="2" charset="2"/>
              <a:buChar char="n"/>
            </a:pPr>
            <a:r>
              <a:rPr lang="zh-TW" altLang="en-US" sz="2800" dirty="0">
                <a:latin typeface="標楷體" pitchFamily="65" charset="-120"/>
                <a:ea typeface="標楷體" pitchFamily="65" charset="-120"/>
              </a:rPr>
              <a:t>告訴自己，他們交往只是暫時。</a:t>
            </a:r>
            <a:endParaRPr lang="en-US" altLang="zh-TW" sz="2800" dirty="0">
              <a:latin typeface="標楷體" pitchFamily="65" charset="-120"/>
              <a:ea typeface="標楷體" pitchFamily="65" charset="-120"/>
            </a:endParaRPr>
          </a:p>
          <a:p>
            <a:pPr>
              <a:buFont typeface="Wingdings" panose="05000000000000000000" pitchFamily="2" charset="2"/>
              <a:buChar char="n"/>
            </a:pPr>
            <a:r>
              <a:rPr lang="zh-TW" altLang="en-US" sz="2800" dirty="0">
                <a:latin typeface="標楷體" pitchFamily="65" charset="-120"/>
                <a:ea typeface="標楷體" pitchFamily="65" charset="-120"/>
              </a:rPr>
              <a:t>疏遠，慢慢恢復。</a:t>
            </a:r>
            <a:endParaRPr lang="en-US" altLang="zh-TW" sz="2800" dirty="0">
              <a:latin typeface="標楷體" pitchFamily="65" charset="-120"/>
              <a:ea typeface="標楷體" pitchFamily="65" charset="-120"/>
            </a:endParaRPr>
          </a:p>
          <a:p>
            <a:pPr>
              <a:buFont typeface="Wingdings" panose="05000000000000000000" pitchFamily="2" charset="2"/>
              <a:buChar char="n"/>
            </a:pPr>
            <a:r>
              <a:rPr lang="zh-TW" altLang="en-US" sz="2800" dirty="0">
                <a:latin typeface="標楷體" pitchFamily="65" charset="-120"/>
                <a:ea typeface="標楷體" pitchFamily="65" charset="-120"/>
              </a:rPr>
              <a:t>絕交，另闢新的交友圈；充實自己，變成更好的人。</a:t>
            </a:r>
            <a:endParaRPr lang="en-US" altLang="zh-TW" sz="2800" dirty="0">
              <a:latin typeface="標楷體" pitchFamily="65" charset="-120"/>
              <a:ea typeface="標楷體" pitchFamily="65" charset="-120"/>
            </a:endParaRPr>
          </a:p>
          <a:p>
            <a:pPr>
              <a:buFont typeface="Wingdings" panose="05000000000000000000" pitchFamily="2" charset="2"/>
              <a:buChar char="n"/>
            </a:pPr>
            <a:r>
              <a:rPr lang="zh-TW" altLang="en-US" sz="2800" dirty="0">
                <a:latin typeface="標楷體" pitchFamily="65" charset="-120"/>
                <a:ea typeface="標楷體" pitchFamily="65" charset="-120"/>
              </a:rPr>
              <a:t>時間治癒一切</a:t>
            </a:r>
            <a:r>
              <a:rPr lang="en-US" altLang="zh-TW" sz="2800" dirty="0">
                <a:latin typeface="標楷體" pitchFamily="65" charset="-120"/>
                <a:ea typeface="標楷體" pitchFamily="65" charset="-120"/>
              </a:rPr>
              <a:t>!</a:t>
            </a:r>
            <a:r>
              <a:rPr lang="zh-TW" altLang="en-US" sz="2800" dirty="0">
                <a:latin typeface="標楷體" pitchFamily="65" charset="-120"/>
                <a:ea typeface="標楷體" pitchFamily="65" charset="-120"/>
              </a:rPr>
              <a:t> 思考未來，暫時抽離，感情的事不能勉強。</a:t>
            </a:r>
            <a:endParaRPr lang="en-US" altLang="zh-TW" sz="2800" dirty="0">
              <a:latin typeface="標楷體" pitchFamily="65" charset="-120"/>
              <a:ea typeface="標楷體" pitchFamily="65" charset="-120"/>
            </a:endParaRPr>
          </a:p>
          <a:p>
            <a:pPr>
              <a:buFont typeface="Wingdings" panose="05000000000000000000" pitchFamily="2" charset="2"/>
              <a:buChar char="n"/>
            </a:pPr>
            <a:r>
              <a:rPr lang="zh-TW" altLang="en-US" sz="2800" dirty="0">
                <a:latin typeface="標楷體" pitchFamily="65" charset="-120"/>
                <a:ea typeface="標楷體" pitchFamily="65" charset="-120"/>
              </a:rPr>
              <a:t>就放手囉</a:t>
            </a:r>
            <a:r>
              <a:rPr lang="en-US" altLang="zh-TW" sz="2800" dirty="0">
                <a:latin typeface="標楷體" pitchFamily="65" charset="-120"/>
                <a:ea typeface="標楷體" pitchFamily="65" charset="-120"/>
              </a:rPr>
              <a:t>! </a:t>
            </a:r>
            <a:r>
              <a:rPr lang="zh-TW" altLang="en-US" sz="2800" dirty="0">
                <a:latin typeface="標楷體" pitchFamily="65" charset="-120"/>
                <a:ea typeface="標楷體" pitchFamily="65" charset="-120"/>
              </a:rPr>
              <a:t>尊重他們，並且祝福。</a:t>
            </a:r>
            <a:endParaRPr lang="en-US" altLang="zh-TW" sz="2800" dirty="0">
              <a:latin typeface="標楷體" pitchFamily="65" charset="-120"/>
              <a:ea typeface="標楷體" pitchFamily="65" charset="-120"/>
            </a:endParaRPr>
          </a:p>
          <a:p>
            <a:endParaRPr lang="zh-TW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6660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ut/>
      </p:transition>
    </mc:Choice>
    <mc:Fallback xmlns="">
      <p:transition spd="slow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371600" y="381000"/>
            <a:ext cx="7543800" cy="1450757"/>
          </a:xfrm>
        </p:spPr>
        <p:txBody>
          <a:bodyPr>
            <a:normAutofit fontScale="90000"/>
          </a:bodyPr>
          <a:lstStyle/>
          <a:p>
            <a:r>
              <a:rPr lang="en-US" altLang="zh-TW" dirty="0">
                <a:latin typeface="標楷體" pitchFamily="65" charset="-120"/>
                <a:ea typeface="標楷體" pitchFamily="65" charset="-120"/>
              </a:rPr>
              <a:t>9.</a:t>
            </a:r>
            <a:r>
              <a:rPr lang="zh-TW" altLang="en-US" dirty="0">
                <a:latin typeface="標楷體" pitchFamily="65" charset="-120"/>
                <a:ea typeface="標楷體" pitchFamily="65" charset="-120"/>
              </a:rPr>
              <a:t>無意間聽到自己喜歡的人被別人拒絕，該不該出聲？</a:t>
            </a:r>
            <a:br>
              <a:rPr lang="en-US" altLang="zh-TW" dirty="0">
                <a:latin typeface="標楷體" pitchFamily="65" charset="-120"/>
                <a:ea typeface="標楷體" pitchFamily="65" charset="-120"/>
              </a:rPr>
            </a:b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1219200" y="2057400"/>
            <a:ext cx="7543800" cy="4434750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n"/>
            </a:pPr>
            <a:r>
              <a:rPr lang="zh-TW" altLang="en-US" sz="2800" dirty="0">
                <a:latin typeface="標楷體" pitchFamily="65" charset="-120"/>
                <a:ea typeface="標楷體" pitchFamily="65" charset="-120"/>
              </a:rPr>
              <a:t>該</a:t>
            </a:r>
            <a:r>
              <a:rPr lang="en-US" altLang="zh-TW" sz="2800" dirty="0">
                <a:latin typeface="標楷體" pitchFamily="65" charset="-120"/>
                <a:ea typeface="標楷體" pitchFamily="65" charset="-120"/>
              </a:rPr>
              <a:t>:</a:t>
            </a:r>
            <a:r>
              <a:rPr lang="zh-TW" altLang="en-US" sz="2800" dirty="0">
                <a:latin typeface="標楷體" pitchFamily="65" charset="-120"/>
                <a:ea typeface="標楷體" pitchFamily="65" charset="-120"/>
              </a:rPr>
              <a:t> </a:t>
            </a:r>
            <a:endParaRPr lang="en-US" altLang="zh-TW" sz="2800" dirty="0">
              <a:latin typeface="標楷體" pitchFamily="65" charset="-120"/>
              <a:ea typeface="標楷體" pitchFamily="65" charset="-120"/>
            </a:endParaRPr>
          </a:p>
          <a:p>
            <a:pPr>
              <a:buNone/>
            </a:pPr>
            <a:r>
              <a:rPr lang="en-US" altLang="zh-TW" sz="2800" dirty="0">
                <a:latin typeface="標楷體" pitchFamily="65" charset="-120"/>
                <a:ea typeface="標楷體" pitchFamily="65" charset="-120"/>
              </a:rPr>
              <a:t>1.</a:t>
            </a:r>
            <a:r>
              <a:rPr lang="zh-TW" altLang="en-US" sz="2800" dirty="0">
                <a:latin typeface="標楷體" pitchFamily="65" charset="-120"/>
                <a:ea typeface="標楷體" pitchFamily="65" charset="-120"/>
              </a:rPr>
              <a:t>進一步了解對方，雖然有點尷尬，不太好安慰對方，只能給釋迦與微笑了；</a:t>
            </a:r>
            <a:endParaRPr lang="en-US" altLang="zh-TW" sz="2800" dirty="0">
              <a:latin typeface="標楷體" pitchFamily="65" charset="-120"/>
              <a:ea typeface="標楷體" pitchFamily="65" charset="-120"/>
            </a:endParaRPr>
          </a:p>
          <a:p>
            <a:pPr>
              <a:buNone/>
            </a:pPr>
            <a:r>
              <a:rPr lang="en-US" altLang="zh-TW" sz="2800" dirty="0">
                <a:latin typeface="標楷體" pitchFamily="65" charset="-120"/>
                <a:ea typeface="標楷體" pitchFamily="65" charset="-120"/>
              </a:rPr>
              <a:t>2.</a:t>
            </a:r>
            <a:r>
              <a:rPr lang="zh-TW" altLang="en-US" sz="2800" dirty="0">
                <a:latin typeface="標楷體" pitchFamily="65" charset="-120"/>
                <a:ea typeface="標楷體" pitchFamily="65" charset="-120"/>
              </a:rPr>
              <a:t>女生此時需要安慰，平常多練習助人技巧；</a:t>
            </a:r>
            <a:endParaRPr lang="en-US" altLang="zh-TW" sz="2800" dirty="0">
              <a:latin typeface="標楷體" pitchFamily="65" charset="-120"/>
              <a:ea typeface="標楷體" pitchFamily="65" charset="-120"/>
            </a:endParaRPr>
          </a:p>
          <a:p>
            <a:pPr>
              <a:buNone/>
            </a:pPr>
            <a:r>
              <a:rPr lang="en-US" altLang="zh-TW" sz="2800" dirty="0">
                <a:latin typeface="標楷體" pitchFamily="65" charset="-120"/>
                <a:ea typeface="標楷體" pitchFamily="65" charset="-120"/>
              </a:rPr>
              <a:t>3.</a:t>
            </a:r>
            <a:r>
              <a:rPr lang="zh-TW" altLang="en-US" sz="2800" dirty="0">
                <a:latin typeface="標楷體" pitchFamily="65" charset="-120"/>
                <a:ea typeface="標楷體" pitchFamily="65" charset="-120"/>
              </a:rPr>
              <a:t>講笑話逗她開心，她會感受到我的用心</a:t>
            </a:r>
            <a:endParaRPr lang="en-US" altLang="zh-TW" sz="2800" dirty="0">
              <a:latin typeface="標楷體" pitchFamily="65" charset="-120"/>
              <a:ea typeface="標楷體" pitchFamily="65" charset="-120"/>
            </a:endParaRPr>
          </a:p>
          <a:p>
            <a:pPr>
              <a:buFont typeface="Wingdings" panose="05000000000000000000" pitchFamily="2" charset="2"/>
              <a:buChar char="n"/>
            </a:pPr>
            <a:r>
              <a:rPr lang="zh-TW" altLang="en-US" sz="2800" dirty="0">
                <a:latin typeface="標楷體" pitchFamily="65" charset="-120"/>
                <a:ea typeface="標楷體" pitchFamily="65" charset="-120"/>
              </a:rPr>
              <a:t>不該</a:t>
            </a:r>
            <a:r>
              <a:rPr lang="en-US" altLang="zh-TW" sz="2800" dirty="0">
                <a:latin typeface="標楷體" pitchFamily="65" charset="-120"/>
                <a:ea typeface="標楷體" pitchFamily="65" charset="-120"/>
              </a:rPr>
              <a:t>:</a:t>
            </a:r>
            <a:r>
              <a:rPr lang="zh-TW" altLang="en-US" sz="2800" dirty="0">
                <a:latin typeface="標楷體" pitchFamily="65" charset="-120"/>
                <a:ea typeface="標楷體" pitchFamily="65" charset="-120"/>
              </a:rPr>
              <a:t> </a:t>
            </a:r>
            <a:endParaRPr lang="en-US" altLang="zh-TW" sz="2800" dirty="0">
              <a:latin typeface="標楷體" pitchFamily="65" charset="-120"/>
              <a:ea typeface="標楷體" pitchFamily="65" charset="-120"/>
            </a:endParaRPr>
          </a:p>
          <a:p>
            <a:pPr>
              <a:buNone/>
            </a:pPr>
            <a:r>
              <a:rPr lang="en-US" altLang="zh-TW" sz="2800" dirty="0">
                <a:latin typeface="標楷體" pitchFamily="65" charset="-120"/>
                <a:ea typeface="標楷體" pitchFamily="65" charset="-120"/>
              </a:rPr>
              <a:t>1.</a:t>
            </a:r>
            <a:r>
              <a:rPr lang="zh-TW" altLang="en-US" sz="2800" dirty="0">
                <a:latin typeface="標楷體" pitchFamily="65" charset="-120"/>
                <a:ea typeface="標楷體" pitchFamily="65" charset="-120"/>
              </a:rPr>
              <a:t>讓他自己先冷靜一下。</a:t>
            </a:r>
            <a:endParaRPr lang="en-US" altLang="zh-TW" sz="2800" dirty="0">
              <a:latin typeface="標楷體" pitchFamily="65" charset="-120"/>
              <a:ea typeface="標楷體" pitchFamily="65" charset="-120"/>
            </a:endParaRPr>
          </a:p>
          <a:p>
            <a:pPr>
              <a:buNone/>
            </a:pPr>
            <a:r>
              <a:rPr lang="en-US" altLang="zh-TW" sz="2800" dirty="0">
                <a:latin typeface="標楷體" pitchFamily="65" charset="-120"/>
                <a:ea typeface="標楷體" pitchFamily="65" charset="-120"/>
              </a:rPr>
              <a:t>2.</a:t>
            </a:r>
            <a:r>
              <a:rPr lang="zh-TW" altLang="en-US" sz="2800" dirty="0">
                <a:latin typeface="標楷體" pitchFamily="65" charset="-120"/>
                <a:ea typeface="標楷體" pitchFamily="65" charset="-120"/>
              </a:rPr>
              <a:t>貿然出現造成尷尬，留下偷聽印象</a:t>
            </a:r>
          </a:p>
        </p:txBody>
      </p:sp>
    </p:spTree>
    <p:extLst>
      <p:ext uri="{BB962C8B-B14F-4D97-AF65-F5344CB8AC3E}">
        <p14:creationId xmlns:p14="http://schemas.microsoft.com/office/powerpoint/2010/main" val="2081318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ut/>
      </p:transition>
    </mc:Choice>
    <mc:Fallback xmlns="">
      <p:transition spd="slow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432649" y="457200"/>
            <a:ext cx="7498080" cy="1143000"/>
          </a:xfrm>
        </p:spPr>
        <p:txBody>
          <a:bodyPr>
            <a:normAutofit fontScale="90000"/>
          </a:bodyPr>
          <a:lstStyle/>
          <a:p>
            <a:r>
              <a:rPr lang="en-US" altLang="zh-TW" dirty="0">
                <a:latin typeface="標楷體" pitchFamily="65" charset="-120"/>
                <a:ea typeface="標楷體" pitchFamily="65" charset="-120"/>
              </a:rPr>
              <a:t>10.</a:t>
            </a:r>
            <a:r>
              <a:rPr lang="zh-TW" altLang="en-US" dirty="0">
                <a:latin typeface="標楷體" pitchFamily="65" charset="-120"/>
                <a:ea typeface="標楷體" pitchFamily="65" charset="-120"/>
              </a:rPr>
              <a:t>男中士與女少尉的愛情，會有結果？</a:t>
            </a:r>
            <a:br>
              <a:rPr lang="en-US" altLang="zh-TW" dirty="0">
                <a:latin typeface="標楷體" pitchFamily="65" charset="-120"/>
                <a:ea typeface="標楷體" pitchFamily="65" charset="-120"/>
              </a:rPr>
            </a:b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zh-TW" altLang="en-US" sz="2800" dirty="0">
                <a:latin typeface="標楷體" pitchFamily="65" charset="-120"/>
                <a:ea typeface="標楷體" pitchFamily="65" charset="-120"/>
              </a:rPr>
              <a:t>會：滿足女生的需求，如心事沒人分享，恰好補足心理的空缺</a:t>
            </a:r>
            <a:endParaRPr lang="en-US" altLang="zh-TW" sz="2800" dirty="0">
              <a:latin typeface="標楷體" pitchFamily="65" charset="-120"/>
              <a:ea typeface="標楷體" pitchFamily="65" charset="-120"/>
            </a:endParaRPr>
          </a:p>
          <a:p>
            <a:pPr marL="1053846" lvl="2" indent="-514350">
              <a:buFont typeface="Wingdings" panose="05000000000000000000" pitchFamily="2" charset="2"/>
              <a:buChar char="l"/>
            </a:pPr>
            <a:r>
              <a:rPr lang="zh-TW" altLang="en-US" sz="2200" dirty="0">
                <a:latin typeface="標楷體" pitchFamily="65" charset="-120"/>
                <a:ea typeface="標楷體" pitchFamily="65" charset="-120"/>
              </a:rPr>
              <a:t>女醫師嫁給男心理師；女教授嫁給無業男</a:t>
            </a:r>
            <a:endParaRPr lang="en-US" altLang="zh-TW" sz="2200" dirty="0">
              <a:latin typeface="標楷體" pitchFamily="65" charset="-120"/>
              <a:ea typeface="標楷體" pitchFamily="65" charset="-120"/>
            </a:endParaRPr>
          </a:p>
          <a:p>
            <a:pPr marL="514350" indent="-514350">
              <a:buFont typeface="+mj-lt"/>
              <a:buAutoNum type="arabicPeriod"/>
            </a:pPr>
            <a:r>
              <a:rPr lang="zh-TW" altLang="en-US" sz="2800" dirty="0">
                <a:latin typeface="標楷體" pitchFamily="65" charset="-120"/>
                <a:ea typeface="標楷體" pitchFamily="65" charset="-120"/>
              </a:rPr>
              <a:t>不會：男尊女卑的既定價值觀。</a:t>
            </a:r>
            <a:endParaRPr lang="en-US" altLang="zh-TW" sz="2800" dirty="0">
              <a:latin typeface="標楷體" pitchFamily="65" charset="-120"/>
              <a:ea typeface="標楷體" pitchFamily="65" charset="-120"/>
            </a:endParaRPr>
          </a:p>
          <a:p>
            <a:pPr marL="1053846" lvl="2" indent="-514350">
              <a:buFont typeface="Wingdings" panose="05000000000000000000" pitchFamily="2" charset="2"/>
              <a:buChar char="l"/>
            </a:pPr>
            <a:r>
              <a:rPr lang="zh-TW" altLang="en-US" sz="2200" dirty="0">
                <a:latin typeface="標楷體" pitchFamily="65" charset="-120"/>
                <a:ea typeface="標楷體" pitchFamily="65" charset="-120"/>
              </a:rPr>
              <a:t>未必能真的發展下去</a:t>
            </a:r>
            <a:r>
              <a:rPr lang="en-US" altLang="zh-TW" sz="2200" dirty="0">
                <a:latin typeface="標楷體" pitchFamily="65" charset="-120"/>
                <a:ea typeface="標楷體" pitchFamily="65" charset="-120"/>
              </a:rPr>
              <a:t>!</a:t>
            </a:r>
          </a:p>
          <a:p>
            <a:pPr marL="1053846" lvl="2" indent="-514350">
              <a:buFont typeface="Wingdings" panose="05000000000000000000" pitchFamily="2" charset="2"/>
              <a:buChar char="l"/>
            </a:pPr>
            <a:r>
              <a:rPr lang="zh-TW" altLang="en-US" sz="2200" dirty="0">
                <a:latin typeface="標楷體" pitchFamily="65" charset="-120"/>
                <a:ea typeface="標楷體" pitchFamily="65" charset="-120"/>
              </a:rPr>
              <a:t>成為工具人？</a:t>
            </a:r>
            <a:endParaRPr lang="en-US" altLang="zh-TW" sz="2200" dirty="0">
              <a:latin typeface="標楷體" pitchFamily="65" charset="-120"/>
              <a:ea typeface="標楷體" pitchFamily="65" charset="-120"/>
            </a:endParaRPr>
          </a:p>
          <a:p>
            <a:pPr marL="514350" indent="-514350">
              <a:buFont typeface="+mj-lt"/>
              <a:buAutoNum type="arabicPeriod"/>
            </a:pPr>
            <a:r>
              <a:rPr lang="zh-TW" altLang="en-US" sz="2800" dirty="0">
                <a:latin typeface="標楷體" pitchFamily="65" charset="-120"/>
                <a:ea typeface="標楷體" pitchFamily="65" charset="-120"/>
              </a:rPr>
              <a:t>不一定：位階差距、個性差異、雙方家庭，要克服的事情頗多，很難說</a:t>
            </a:r>
            <a:r>
              <a:rPr lang="en-US" altLang="zh-TW" sz="2800" dirty="0">
                <a:latin typeface="標楷體" pitchFamily="65" charset="-120"/>
                <a:ea typeface="標楷體" pitchFamily="65" charset="-120"/>
              </a:rPr>
              <a:t>!</a:t>
            </a:r>
          </a:p>
          <a:p>
            <a:endParaRPr lang="zh-TW" altLang="en-US" sz="2800" dirty="0"/>
          </a:p>
        </p:txBody>
      </p:sp>
    </p:spTree>
    <p:extLst>
      <p:ext uri="{BB962C8B-B14F-4D97-AF65-F5344CB8AC3E}">
        <p14:creationId xmlns:p14="http://schemas.microsoft.com/office/powerpoint/2010/main" val="7549682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ut/>
      </p:transition>
    </mc:Choice>
    <mc:Fallback xmlns="">
      <p:transition spd="slow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TW" sz="4400" dirty="0">
                <a:latin typeface="標楷體" pitchFamily="65" charset="-120"/>
                <a:ea typeface="標楷體" pitchFamily="65" charset="-120"/>
              </a:rPr>
              <a:t>11.</a:t>
            </a:r>
            <a:r>
              <a:rPr lang="zh-TW" altLang="en-US" sz="4400" dirty="0">
                <a:latin typeface="標楷體" pitchFamily="65" charset="-120"/>
                <a:ea typeface="標楷體" pitchFamily="65" charset="-120"/>
              </a:rPr>
              <a:t>約會</a:t>
            </a:r>
            <a:r>
              <a:rPr lang="en-US" altLang="zh-TW" sz="4400" dirty="0">
                <a:latin typeface="標楷體" pitchFamily="65" charset="-120"/>
                <a:ea typeface="標楷體" pitchFamily="65" charset="-120"/>
              </a:rPr>
              <a:t>(</a:t>
            </a:r>
            <a:r>
              <a:rPr lang="zh-TW" altLang="en-US" sz="4400" dirty="0">
                <a:latin typeface="標楷體" pitchFamily="65" charset="-120"/>
                <a:ea typeface="標楷體" pitchFamily="65" charset="-120"/>
              </a:rPr>
              <a:t>如在夜市裡</a:t>
            </a:r>
            <a:r>
              <a:rPr lang="en-US" altLang="zh-TW" sz="4400" dirty="0">
                <a:latin typeface="標楷體" pitchFamily="65" charset="-120"/>
                <a:ea typeface="標楷體" pitchFamily="65" charset="-120"/>
              </a:rPr>
              <a:t>)</a:t>
            </a:r>
            <a:r>
              <a:rPr lang="zh-TW" altLang="en-US" sz="4400" dirty="0">
                <a:latin typeface="標楷體" pitchFamily="65" charset="-120"/>
                <a:ea typeface="標楷體" pitchFamily="65" charset="-120"/>
              </a:rPr>
              <a:t>具備哪些元素比較能讓感情升溫？</a:t>
            </a:r>
            <a:endParaRPr lang="zh-TW" altLang="en-US" sz="4400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1143000" y="1905000"/>
            <a:ext cx="4114800" cy="3777622"/>
          </a:xfrm>
        </p:spPr>
        <p:txBody>
          <a:bodyPr>
            <a:noAutofit/>
          </a:bodyPr>
          <a:lstStyle/>
          <a:p>
            <a:pPr>
              <a:buFont typeface="Wingdings" panose="05000000000000000000" pitchFamily="2" charset="2"/>
              <a:buChar char="n"/>
            </a:pPr>
            <a:r>
              <a:rPr lang="zh-TW" altLang="en-US" sz="2800" dirty="0">
                <a:latin typeface="標楷體" pitchFamily="65" charset="-120"/>
                <a:ea typeface="標楷體" pitchFamily="65" charset="-120"/>
              </a:rPr>
              <a:t>好吃的、狐群狗黨</a:t>
            </a:r>
            <a:endParaRPr lang="en-US" altLang="zh-TW" sz="2800" dirty="0">
              <a:latin typeface="標楷體" pitchFamily="65" charset="-120"/>
              <a:ea typeface="標楷體" pitchFamily="65" charset="-120"/>
            </a:endParaRPr>
          </a:p>
          <a:p>
            <a:pPr>
              <a:buFont typeface="Wingdings" panose="05000000000000000000" pitchFamily="2" charset="2"/>
              <a:buChar char="n"/>
            </a:pPr>
            <a:r>
              <a:rPr lang="zh-TW" altLang="en-US" sz="2800" dirty="0">
                <a:latin typeface="標楷體" pitchFamily="65" charset="-120"/>
                <a:ea typeface="標楷體" pitchFamily="65" charset="-120"/>
              </a:rPr>
              <a:t>旁人或軍師的幫忙</a:t>
            </a:r>
            <a:endParaRPr lang="en-US" altLang="zh-TW" sz="2800" dirty="0">
              <a:latin typeface="標楷體" pitchFamily="65" charset="-120"/>
              <a:ea typeface="標楷體" pitchFamily="65" charset="-120"/>
            </a:endParaRPr>
          </a:p>
          <a:p>
            <a:pPr>
              <a:buFont typeface="Wingdings" panose="05000000000000000000" pitchFamily="2" charset="2"/>
              <a:buChar char="n"/>
            </a:pPr>
            <a:r>
              <a:rPr lang="zh-TW" altLang="en-US" sz="2800" dirty="0">
                <a:latin typeface="標楷體" pitchFamily="65" charset="-120"/>
                <a:ea typeface="標楷體" pitchFamily="65" charset="-120"/>
              </a:rPr>
              <a:t>找話題、玩遊戲</a:t>
            </a:r>
            <a:r>
              <a:rPr lang="en-US" altLang="zh-TW" sz="2800" dirty="0">
                <a:latin typeface="標楷體" pitchFamily="65" charset="-120"/>
                <a:ea typeface="標楷體" pitchFamily="65" charset="-120"/>
              </a:rPr>
              <a:t>(</a:t>
            </a:r>
            <a:r>
              <a:rPr lang="zh-TW" altLang="en-US" sz="2800" dirty="0">
                <a:latin typeface="標楷體" pitchFamily="65" charset="-120"/>
                <a:ea typeface="標楷體" pitchFamily="65" charset="-120"/>
              </a:rPr>
              <a:t>讓對方崇拜</a:t>
            </a:r>
            <a:r>
              <a:rPr lang="en-US" altLang="zh-TW" sz="2800" dirty="0">
                <a:latin typeface="標楷體" pitchFamily="65" charset="-120"/>
                <a:ea typeface="標楷體" pitchFamily="65" charset="-120"/>
              </a:rPr>
              <a:t>)</a:t>
            </a:r>
          </a:p>
          <a:p>
            <a:pPr>
              <a:buFont typeface="Wingdings" panose="05000000000000000000" pitchFamily="2" charset="2"/>
              <a:buChar char="n"/>
            </a:pPr>
            <a:r>
              <a:rPr lang="zh-TW" altLang="en-US" sz="2800" dirty="0">
                <a:latin typeface="標楷體" pitchFamily="65" charset="-120"/>
                <a:ea typeface="標楷體" pitchFamily="65" charset="-120"/>
              </a:rPr>
              <a:t>曖昧的話語</a:t>
            </a:r>
            <a:endParaRPr lang="en-US" altLang="zh-TW" sz="2800" dirty="0">
              <a:latin typeface="標楷體" pitchFamily="65" charset="-120"/>
              <a:ea typeface="標楷體" pitchFamily="65" charset="-120"/>
            </a:endParaRPr>
          </a:p>
          <a:p>
            <a:pPr>
              <a:buFont typeface="Wingdings" panose="05000000000000000000" pitchFamily="2" charset="2"/>
              <a:buChar char="n"/>
            </a:pPr>
            <a:r>
              <a:rPr lang="zh-TW" altLang="en-US" sz="2800" dirty="0">
                <a:latin typeface="標楷體" pitchFamily="65" charset="-120"/>
                <a:ea typeface="標楷體" pitchFamily="65" charset="-120"/>
              </a:rPr>
              <a:t>創造單獨相處空間</a:t>
            </a:r>
            <a:endParaRPr lang="en-US" altLang="zh-TW" sz="2800" dirty="0">
              <a:latin typeface="標楷體" pitchFamily="65" charset="-120"/>
              <a:ea typeface="標楷體" pitchFamily="65" charset="-120"/>
            </a:endParaRPr>
          </a:p>
          <a:p>
            <a:pPr>
              <a:buFont typeface="Wingdings" panose="05000000000000000000" pitchFamily="2" charset="2"/>
              <a:buChar char="n"/>
            </a:pPr>
            <a:r>
              <a:rPr lang="zh-TW" altLang="en-US" sz="2800" dirty="0">
                <a:latin typeface="標楷體" pitchFamily="65" charset="-120"/>
                <a:ea typeface="標楷體" pitchFamily="65" charset="-120"/>
              </a:rPr>
              <a:t>主動</a:t>
            </a:r>
            <a:endParaRPr lang="en-US" altLang="zh-TW" sz="2800" dirty="0">
              <a:latin typeface="標楷體" pitchFamily="65" charset="-120"/>
              <a:ea typeface="標楷體" pitchFamily="65" charset="-120"/>
            </a:endParaRPr>
          </a:p>
          <a:p>
            <a:pPr>
              <a:buFont typeface="Wingdings" panose="05000000000000000000" pitchFamily="2" charset="2"/>
              <a:buChar char="n"/>
            </a:pPr>
            <a:r>
              <a:rPr lang="zh-TW" altLang="en-US" sz="2800" dirty="0">
                <a:latin typeface="標楷體" pitchFamily="65" charset="-120"/>
                <a:ea typeface="標楷體" pitchFamily="65" charset="-120"/>
              </a:rPr>
              <a:t>燈光氣氛</a:t>
            </a:r>
            <a:endParaRPr lang="en-US" altLang="zh-TW" sz="2800" dirty="0">
              <a:latin typeface="標楷體" pitchFamily="65" charset="-120"/>
              <a:ea typeface="標楷體" pitchFamily="65" charset="-120"/>
            </a:endParaRPr>
          </a:p>
          <a:p>
            <a:pPr>
              <a:buFont typeface="Wingdings" panose="05000000000000000000" pitchFamily="2" charset="2"/>
              <a:buChar char="n"/>
            </a:pPr>
            <a:r>
              <a:rPr lang="zh-TW" altLang="en-US" sz="2800" dirty="0">
                <a:latin typeface="標楷體" pitchFamily="65" charset="-120"/>
                <a:ea typeface="標楷體" pitchFamily="65" charset="-120"/>
              </a:rPr>
              <a:t>遊戲刺激，打禮物回來</a:t>
            </a:r>
          </a:p>
        </p:txBody>
      </p:sp>
      <p:sp>
        <p:nvSpPr>
          <p:cNvPr id="4" name="內容版面配置區 2"/>
          <p:cNvSpPr txBox="1">
            <a:spLocks/>
          </p:cNvSpPr>
          <p:nvPr/>
        </p:nvSpPr>
        <p:spPr>
          <a:xfrm>
            <a:off x="5562600" y="1905000"/>
            <a:ext cx="2899634" cy="377762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3891A7"/>
              </a:buClr>
              <a:buSzTx/>
              <a:buFont typeface="Wingdings 3" charset="2"/>
              <a:buChar char=""/>
              <a:tabLst/>
              <a:defRPr/>
            </a:pPr>
            <a:r>
              <a:rPr kumimoji="0" lang="zh-TW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標楷體" pitchFamily="65" charset="-120"/>
                <a:ea typeface="標楷體" pitchFamily="65" charset="-120"/>
                <a:cs typeface="+mn-cs"/>
              </a:rPr>
              <a:t>若在對方家裡，要主動擺碗筷、收拾</a:t>
            </a:r>
            <a:endParaRPr kumimoji="0" lang="en-US" altLang="zh-TW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標楷體" pitchFamily="65" charset="-120"/>
              <a:ea typeface="標楷體" pitchFamily="65" charset="-120"/>
              <a:cs typeface="+mn-cs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3891A7"/>
              </a:buClr>
              <a:buSzTx/>
              <a:buFont typeface="Wingdings 3" charset="2"/>
              <a:buChar char=""/>
              <a:tabLst/>
              <a:defRPr/>
            </a:pPr>
            <a:r>
              <a:rPr kumimoji="0" lang="zh-TW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標楷體" pitchFamily="65" charset="-120"/>
                <a:ea typeface="標楷體" pitchFamily="65" charset="-120"/>
                <a:cs typeface="+mn-cs"/>
              </a:rPr>
              <a:t>主動保護，肢體接觸</a:t>
            </a:r>
            <a:endParaRPr kumimoji="0" lang="en-US" altLang="zh-TW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標楷體" pitchFamily="65" charset="-120"/>
              <a:ea typeface="標楷體" pitchFamily="65" charset="-120"/>
              <a:cs typeface="+mn-cs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3891A7"/>
              </a:buClr>
              <a:buSzTx/>
              <a:buFont typeface="Wingdings 3" charset="2"/>
              <a:buChar char=""/>
              <a:tabLst/>
              <a:defRPr/>
            </a:pPr>
            <a:r>
              <a:rPr kumimoji="0" lang="zh-TW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標楷體" pitchFamily="65" charset="-120"/>
                <a:ea typeface="標楷體" pitchFamily="65" charset="-120"/>
                <a:cs typeface="+mn-cs"/>
              </a:rPr>
              <a:t>運用小心機</a:t>
            </a:r>
            <a:endParaRPr kumimoji="0" lang="en-US" altLang="zh-TW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標楷體" pitchFamily="65" charset="-120"/>
              <a:ea typeface="標楷體" pitchFamily="65" charset="-120"/>
              <a:cs typeface="+mn-cs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3891A7"/>
              </a:buClr>
              <a:buSzTx/>
              <a:buFont typeface="Wingdings 3" charset="2"/>
              <a:buChar char=""/>
              <a:tabLst/>
              <a:defRPr/>
            </a:pPr>
            <a:r>
              <a:rPr kumimoji="0" lang="zh-TW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標楷體" pitchFamily="65" charset="-120"/>
                <a:ea typeface="標楷體" pitchFamily="65" charset="-120"/>
                <a:cs typeface="+mn-cs"/>
              </a:rPr>
              <a:t>回家打電話</a:t>
            </a:r>
            <a:endParaRPr kumimoji="0" lang="en-US" altLang="zh-TW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標楷體" pitchFamily="65" charset="-120"/>
              <a:ea typeface="標楷體" pitchFamily="65" charset="-120"/>
              <a:cs typeface="+mn-cs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3891A7"/>
              </a:buClr>
              <a:buSzTx/>
              <a:buFont typeface="Wingdings 3" charset="2"/>
              <a:buChar char=""/>
              <a:tabLst/>
              <a:defRPr/>
            </a:pPr>
            <a:endParaRPr kumimoji="0" lang="zh-TW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Gill Sans MT"/>
              <a:ea typeface="微軟正黑體" panose="020B0604030504040204" pitchFamily="34" charset="-12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56574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ut/>
      </p:transition>
    </mc:Choice>
    <mc:Fallback xmlns="">
      <p:transition spd="slow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TW" dirty="0"/>
              <a:t>12.</a:t>
            </a:r>
            <a:r>
              <a:rPr lang="zh-TW" altLang="en-US" dirty="0">
                <a:latin typeface="標楷體" pitchFamily="65" charset="-120"/>
                <a:ea typeface="標楷體" pitchFamily="65" charset="-120"/>
              </a:rPr>
              <a:t>追求他人需要有哪些心態或技巧</a:t>
            </a:r>
            <a:r>
              <a:rPr lang="en-US" altLang="zh-TW" dirty="0">
                <a:latin typeface="標楷體" pitchFamily="65" charset="-120"/>
                <a:ea typeface="標楷體" pitchFamily="65" charset="-120"/>
              </a:rPr>
              <a:t>?</a:t>
            </a:r>
            <a:endParaRPr lang="zh-TW" altLang="en-US" dirty="0"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1219200" y="1600200"/>
            <a:ext cx="7391400" cy="4983162"/>
          </a:xfrm>
        </p:spPr>
        <p:txBody>
          <a:bodyPr>
            <a:normAutofit fontScale="92500" lnSpcReduction="10000"/>
          </a:bodyPr>
          <a:lstStyle/>
          <a:p>
            <a:pPr>
              <a:buFont typeface="Wingdings" panose="05000000000000000000" pitchFamily="2" charset="2"/>
              <a:buChar char="n"/>
            </a:pPr>
            <a:r>
              <a:rPr lang="zh-TW" altLang="en-US" sz="2800" dirty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臉皮厚、意志堅：愛對方甚過自尊</a:t>
            </a:r>
            <a:r>
              <a:rPr lang="en-US" altLang="zh-TW" sz="2800" dirty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(</a:t>
            </a:r>
            <a:r>
              <a:rPr lang="zh-TW" altLang="en-US" sz="2800" dirty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被倒麵、跟去台中</a:t>
            </a:r>
            <a:r>
              <a:rPr lang="en-US" altLang="zh-TW" sz="2800" dirty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)</a:t>
            </a:r>
          </a:p>
          <a:p>
            <a:pPr>
              <a:buFont typeface="Wingdings" panose="05000000000000000000" pitchFamily="2" charset="2"/>
              <a:buChar char="n"/>
            </a:pPr>
            <a:r>
              <a:rPr lang="zh-TW" altLang="en-US" sz="2800" dirty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不輕易放棄</a:t>
            </a:r>
            <a:r>
              <a:rPr lang="en-US" altLang="zh-TW" sz="2800" dirty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(</a:t>
            </a:r>
            <a:r>
              <a:rPr lang="zh-TW" altLang="en-US" sz="2800" dirty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如美國男友很遠，管不著</a:t>
            </a:r>
            <a:r>
              <a:rPr lang="en-US" altLang="zh-TW" sz="2800" dirty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)</a:t>
            </a:r>
          </a:p>
          <a:p>
            <a:pPr>
              <a:buFont typeface="Wingdings" panose="05000000000000000000" pitchFamily="2" charset="2"/>
              <a:buChar char="n"/>
            </a:pPr>
            <a:r>
              <a:rPr lang="zh-TW" altLang="en-US" sz="2800" dirty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充分了解，並滿足對方需求</a:t>
            </a:r>
            <a:r>
              <a:rPr lang="en-US" altLang="zh-TW" sz="2800" dirty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(</a:t>
            </a:r>
            <a:r>
              <a:rPr lang="zh-TW" altLang="en-US" sz="2800" dirty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能傾聽煩惱</a:t>
            </a:r>
            <a:r>
              <a:rPr lang="en-US" altLang="zh-TW" sz="2800" dirty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)</a:t>
            </a:r>
          </a:p>
          <a:p>
            <a:pPr>
              <a:buFont typeface="Wingdings" panose="05000000000000000000" pitchFamily="2" charset="2"/>
              <a:buChar char="n"/>
            </a:pPr>
            <a:r>
              <a:rPr lang="zh-TW" altLang="en-US" sz="2800" dirty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主動表達欣賞與喜歡 </a:t>
            </a:r>
            <a:r>
              <a:rPr lang="en-US" altLang="zh-TW" sz="2800" dirty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(</a:t>
            </a:r>
            <a:r>
              <a:rPr lang="zh-TW" altLang="en-US" sz="2800" dirty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互惠性喜歡</a:t>
            </a:r>
            <a:r>
              <a:rPr lang="en-US" altLang="zh-TW" sz="2800" dirty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)</a:t>
            </a:r>
          </a:p>
          <a:p>
            <a:pPr>
              <a:buFont typeface="Wingdings" panose="05000000000000000000" pitchFamily="2" charset="2"/>
              <a:buChar char="n"/>
            </a:pPr>
            <a:r>
              <a:rPr lang="zh-TW" altLang="en-US" sz="2800" dirty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願意說出深層感受</a:t>
            </a:r>
            <a:r>
              <a:rPr lang="en-US" altLang="zh-TW" sz="2800" dirty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(</a:t>
            </a:r>
            <a:r>
              <a:rPr lang="zh-TW" altLang="en-US" sz="2800" dirty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如家庭狀況、窮、不得志</a:t>
            </a:r>
            <a:r>
              <a:rPr lang="en-US" altLang="zh-TW" sz="2800" dirty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)</a:t>
            </a:r>
            <a:r>
              <a:rPr lang="en-US" altLang="zh-TW" sz="2800" dirty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  <a:sym typeface="Wingdings" panose="05000000000000000000" pitchFamily="2" charset="2"/>
              </a:rPr>
              <a:t></a:t>
            </a:r>
            <a:r>
              <a:rPr lang="zh-TW" altLang="en-US" sz="2800" dirty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  <a:sym typeface="Wingdings" panose="05000000000000000000" pitchFamily="2" charset="2"/>
              </a:rPr>
              <a:t>創造憐憫心情</a:t>
            </a:r>
            <a:endParaRPr lang="en-US" altLang="zh-TW" sz="2800" dirty="0">
              <a:solidFill>
                <a:schemeClr val="tx1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>
              <a:buFont typeface="Wingdings" panose="05000000000000000000" pitchFamily="2" charset="2"/>
              <a:buChar char="n"/>
            </a:pPr>
            <a:r>
              <a:rPr lang="zh-TW" altLang="en-US" sz="2800" dirty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幽默</a:t>
            </a:r>
            <a:r>
              <a:rPr lang="en-US" altLang="zh-TW" sz="2800" dirty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(</a:t>
            </a:r>
            <a:r>
              <a:rPr lang="zh-TW" altLang="en-US" sz="2800" dirty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放屁、車輾</a:t>
            </a:r>
            <a:r>
              <a:rPr lang="en-US" altLang="zh-TW" sz="2800" dirty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)</a:t>
            </a:r>
          </a:p>
          <a:p>
            <a:pPr>
              <a:buFont typeface="Wingdings" panose="05000000000000000000" pitchFamily="2" charset="2"/>
              <a:buChar char="n"/>
            </a:pPr>
            <a:r>
              <a:rPr lang="zh-TW" altLang="en-US" sz="2800" dirty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有新鮮感</a:t>
            </a:r>
            <a:r>
              <a:rPr lang="en-US" altLang="zh-TW" sz="2800" dirty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(</a:t>
            </a:r>
            <a:r>
              <a:rPr lang="zh-TW" altLang="en-US" sz="2800" dirty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拍照、飛行員訓練</a:t>
            </a:r>
            <a:r>
              <a:rPr lang="en-US" altLang="zh-TW" sz="2800" dirty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)</a:t>
            </a:r>
          </a:p>
          <a:p>
            <a:pPr>
              <a:buFont typeface="Wingdings" panose="05000000000000000000" pitchFamily="2" charset="2"/>
              <a:buChar char="n"/>
            </a:pPr>
            <a:r>
              <a:rPr lang="zh-TW" altLang="en-US" sz="2800" dirty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不能太小氣，願意花錢</a:t>
            </a:r>
            <a:r>
              <a:rPr lang="en-US" altLang="zh-TW" sz="2800" dirty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(</a:t>
            </a:r>
            <a:r>
              <a:rPr lang="zh-TW" altLang="en-US" sz="2800" dirty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請吃義大利麵、喝飲料</a:t>
            </a:r>
            <a:r>
              <a:rPr lang="en-US" altLang="zh-TW" sz="2800" dirty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)</a:t>
            </a:r>
          </a:p>
          <a:p>
            <a:pPr>
              <a:buFont typeface="Wingdings" panose="05000000000000000000" pitchFamily="2" charset="2"/>
              <a:buChar char="n"/>
            </a:pPr>
            <a:r>
              <a:rPr lang="zh-TW" altLang="en-US" sz="2800" dirty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創造輿論</a:t>
            </a:r>
            <a:r>
              <a:rPr lang="en-US" altLang="zh-TW" sz="2800" dirty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(</a:t>
            </a:r>
            <a:r>
              <a:rPr lang="zh-TW" altLang="en-US" sz="2800" dirty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遙控飛機示愛</a:t>
            </a:r>
            <a:r>
              <a:rPr lang="en-US" altLang="zh-TW" sz="2800" dirty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)</a:t>
            </a:r>
          </a:p>
          <a:p>
            <a:pPr>
              <a:buFont typeface="Wingdings" panose="05000000000000000000" pitchFamily="2" charset="2"/>
              <a:buChar char="n"/>
            </a:pPr>
            <a:endParaRPr lang="en-US" altLang="zh-TW" sz="2800" dirty="0">
              <a:solidFill>
                <a:schemeClr val="tx1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>
              <a:buFont typeface="Wingdings" panose="05000000000000000000" pitchFamily="2" charset="2"/>
              <a:buChar char="n"/>
            </a:pPr>
            <a:endParaRPr lang="en-US" altLang="zh-TW" sz="2800" dirty="0">
              <a:solidFill>
                <a:schemeClr val="tx1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>
              <a:buFont typeface="Wingdings" panose="05000000000000000000" pitchFamily="2" charset="2"/>
              <a:buChar char="n"/>
            </a:pPr>
            <a:endParaRPr lang="zh-TW" altLang="en-US" sz="2800" dirty="0">
              <a:solidFill>
                <a:schemeClr val="tx1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81369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ut/>
      </p:transition>
    </mc:Choice>
    <mc:Fallback xmlns="">
      <p:transition spd="slow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TW" dirty="0"/>
              <a:t>13.</a:t>
            </a:r>
            <a:r>
              <a:rPr lang="zh-TW" altLang="en-US" dirty="0"/>
              <a:t>女主角透露出哪些喜歡或討厭訊息？</a:t>
            </a:r>
          </a:p>
        </p:txBody>
      </p:sp>
      <p:sp>
        <p:nvSpPr>
          <p:cNvPr id="4" name="內容版面配置區 2"/>
          <p:cNvSpPr>
            <a:spLocks noGrp="1"/>
          </p:cNvSpPr>
          <p:nvPr>
            <p:ph idx="1"/>
          </p:nvPr>
        </p:nvSpPr>
        <p:spPr>
          <a:xfrm>
            <a:off x="5171331" y="1905000"/>
            <a:ext cx="3581400" cy="4023360"/>
          </a:xfrm>
        </p:spPr>
        <p:txBody>
          <a:bodyPr>
            <a:normAutofit fontScale="92500" lnSpcReduction="20000"/>
          </a:bodyPr>
          <a:lstStyle/>
          <a:p>
            <a:pPr algn="ctr">
              <a:buNone/>
            </a:pPr>
            <a:r>
              <a:rPr lang="zh-TW" altLang="en-US" sz="2800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喜歡男主角</a:t>
            </a:r>
            <a:endParaRPr lang="en-US" altLang="zh-TW" sz="2800" dirty="0">
              <a:solidFill>
                <a:srgbClr val="FF0000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>
              <a:buFont typeface="Wingdings" panose="05000000000000000000" pitchFamily="2" charset="2"/>
              <a:buChar char="n"/>
            </a:pPr>
            <a:r>
              <a:rPr lang="zh-TW" altLang="en-US" sz="3000" dirty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你是來看戲，還是看人？</a:t>
            </a:r>
            <a:endParaRPr lang="en-US" altLang="zh-TW" sz="3000" dirty="0">
              <a:solidFill>
                <a:schemeClr val="tx1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>
              <a:buFont typeface="Wingdings" panose="05000000000000000000" pitchFamily="2" charset="2"/>
              <a:buChar char="n"/>
            </a:pPr>
            <a:r>
              <a:rPr lang="zh-TW" altLang="en-US" sz="3000" dirty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喝下可樂</a:t>
            </a:r>
            <a:endParaRPr lang="en-US" altLang="zh-TW" sz="3000" dirty="0">
              <a:solidFill>
                <a:schemeClr val="tx1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>
              <a:buFont typeface="Wingdings" panose="05000000000000000000" pitchFamily="2" charset="2"/>
              <a:buChar char="n"/>
            </a:pPr>
            <a:r>
              <a:rPr lang="zh-TW" altLang="en-US" sz="3000" dirty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火車上主動詢問男友家庭狀況，並提到美國男友</a:t>
            </a:r>
            <a:endParaRPr lang="en-US" altLang="zh-TW" sz="3000" dirty="0">
              <a:solidFill>
                <a:schemeClr val="tx1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>
              <a:buFont typeface="Wingdings" panose="05000000000000000000" pitchFamily="2" charset="2"/>
              <a:buChar char="n"/>
            </a:pPr>
            <a:r>
              <a:rPr lang="zh-TW" altLang="en-US" sz="3000" dirty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去夜市找男主角</a:t>
            </a:r>
            <a:endParaRPr lang="en-US" altLang="zh-TW" sz="3000" dirty="0">
              <a:solidFill>
                <a:schemeClr val="tx1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>
              <a:buFont typeface="Wingdings" panose="05000000000000000000" pitchFamily="2" charset="2"/>
              <a:buChar char="n"/>
            </a:pPr>
            <a:r>
              <a:rPr lang="zh-TW" altLang="en-US" sz="3000" dirty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你欺負我</a:t>
            </a:r>
            <a:r>
              <a:rPr lang="en-US" altLang="zh-TW" sz="3000" dirty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—</a:t>
            </a:r>
            <a:r>
              <a:rPr lang="zh-TW" altLang="en-US" sz="3000" dirty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我還想聽你說</a:t>
            </a:r>
            <a:r>
              <a:rPr lang="zh-TW" altLang="en-US" sz="3000" i="1" dirty="0">
                <a:latin typeface="標楷體" panose="03000509000000000000" pitchFamily="65" charset="-120"/>
                <a:ea typeface="標楷體" panose="03000509000000000000" pitchFamily="65" charset="-120"/>
              </a:rPr>
              <a:t>我喜歡妳</a:t>
            </a:r>
            <a:endParaRPr lang="en-US" altLang="zh-TW" sz="3000" i="1" dirty="0">
              <a:solidFill>
                <a:schemeClr val="tx1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>
              <a:buFont typeface="Wingdings" panose="05000000000000000000" pitchFamily="2" charset="2"/>
              <a:buChar char="n"/>
            </a:pPr>
            <a:endParaRPr lang="en-US" altLang="zh-TW" sz="2800" dirty="0">
              <a:solidFill>
                <a:schemeClr val="tx1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>
              <a:buFont typeface="Wingdings" panose="05000000000000000000" pitchFamily="2" charset="2"/>
              <a:buChar char="n"/>
            </a:pPr>
            <a:endParaRPr lang="en-US" altLang="zh-TW" sz="2800" dirty="0">
              <a:solidFill>
                <a:schemeClr val="tx1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>
              <a:buFont typeface="Wingdings" panose="05000000000000000000" pitchFamily="2" charset="2"/>
              <a:buChar char="n"/>
            </a:pPr>
            <a:endParaRPr lang="zh-TW" altLang="en-US" sz="2800" dirty="0">
              <a:solidFill>
                <a:schemeClr val="tx1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5" name="內容版面配置區 2"/>
          <p:cNvSpPr txBox="1">
            <a:spLocks/>
          </p:cNvSpPr>
          <p:nvPr/>
        </p:nvSpPr>
        <p:spPr>
          <a:xfrm>
            <a:off x="1219200" y="1899821"/>
            <a:ext cx="3675888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marL="91440" marR="0" lvl="0" indent="-91440" algn="ctr" defTabSz="91440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rgbClr val="3891A7"/>
              </a:buClr>
              <a:buSzPct val="100000"/>
              <a:buFontTx/>
              <a:buNone/>
              <a:tabLst/>
              <a:defRPr/>
            </a:pPr>
            <a:r>
              <a:rPr kumimoji="0" lang="zh-TW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討厭男主角</a:t>
            </a:r>
            <a:endParaRPr kumimoji="0" lang="en-US" altLang="zh-TW" sz="2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標楷體" panose="03000509000000000000" pitchFamily="65" charset="-120"/>
              <a:ea typeface="標楷體" panose="03000509000000000000" pitchFamily="65" charset="-120"/>
              <a:cs typeface="+mn-cs"/>
            </a:endParaRPr>
          </a:p>
          <a:p>
            <a:pPr marL="91440" marR="0" lvl="0" indent="-91440" algn="l" defTabSz="91440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rgbClr val="3891A7"/>
              </a:buClr>
              <a:buSzPct val="100000"/>
              <a:buFont typeface="Wingdings" panose="05000000000000000000" pitchFamily="2" charset="2"/>
              <a:buChar char="n"/>
              <a:tabLst/>
              <a:defRPr/>
            </a:pPr>
            <a:r>
              <a:rPr kumimoji="0" lang="zh-TW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千惠是我最好的朋友</a:t>
            </a:r>
            <a:endParaRPr kumimoji="0" lang="en-US" altLang="zh-TW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標楷體" panose="03000509000000000000" pitchFamily="65" charset="-120"/>
              <a:ea typeface="標楷體" panose="03000509000000000000" pitchFamily="65" charset="-120"/>
              <a:cs typeface="+mn-cs"/>
            </a:endParaRPr>
          </a:p>
          <a:p>
            <a:pPr marL="91440" marR="0" lvl="0" indent="-91440" algn="l" defTabSz="91440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rgbClr val="3891A7"/>
              </a:buClr>
              <a:buSzPct val="100000"/>
              <a:buFont typeface="Wingdings" panose="05000000000000000000" pitchFamily="2" charset="2"/>
              <a:buChar char="n"/>
              <a:tabLst/>
              <a:defRPr/>
            </a:pPr>
            <a:r>
              <a:rPr kumimoji="0" lang="zh-TW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我在美國有個男朋友</a:t>
            </a:r>
            <a:endParaRPr kumimoji="0" lang="en-US" altLang="zh-TW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標楷體" panose="03000509000000000000" pitchFamily="65" charset="-120"/>
              <a:ea typeface="標楷體" panose="03000509000000000000" pitchFamily="65" charset="-120"/>
              <a:cs typeface="+mn-cs"/>
            </a:endParaRPr>
          </a:p>
          <a:p>
            <a:pPr marL="91440" marR="0" lvl="0" indent="-91440" algn="l" defTabSz="91440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rgbClr val="3891A7"/>
              </a:buClr>
              <a:buSzPct val="100000"/>
              <a:buFont typeface="Wingdings" panose="05000000000000000000" pitchFamily="2" charset="2"/>
              <a:buChar char="n"/>
              <a:tabLst/>
              <a:defRPr/>
            </a:pPr>
            <a:r>
              <a:rPr kumimoji="0" lang="zh-TW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推書</a:t>
            </a:r>
            <a:endParaRPr kumimoji="0" lang="en-US" altLang="zh-TW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標楷體" panose="03000509000000000000" pitchFamily="65" charset="-120"/>
              <a:ea typeface="標楷體" panose="03000509000000000000" pitchFamily="65" charset="-120"/>
              <a:cs typeface="+mn-cs"/>
            </a:endParaRPr>
          </a:p>
          <a:p>
            <a:pPr marL="91440" marR="0" lvl="0" indent="-91440" algn="l" defTabSz="91440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rgbClr val="3891A7"/>
              </a:buClr>
              <a:buSzPct val="100000"/>
              <a:buFont typeface="Wingdings" panose="05000000000000000000" pitchFamily="2" charset="2"/>
              <a:buChar char="n"/>
              <a:tabLst/>
              <a:defRPr/>
            </a:pPr>
            <a:r>
              <a:rPr kumimoji="0" lang="zh-TW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倒麵</a:t>
            </a:r>
            <a:endParaRPr kumimoji="0" lang="en-US" altLang="zh-TW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標楷體" panose="03000509000000000000" pitchFamily="65" charset="-120"/>
              <a:ea typeface="標楷體" panose="03000509000000000000" pitchFamily="65" charset="-120"/>
              <a:cs typeface="+mn-cs"/>
            </a:endParaRPr>
          </a:p>
          <a:p>
            <a:pPr marL="91440" marR="0" lvl="0" indent="-91440" algn="l" defTabSz="91440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rgbClr val="3891A7"/>
              </a:buClr>
              <a:buSzPct val="100000"/>
              <a:buFont typeface="Wingdings" panose="05000000000000000000" pitchFamily="2" charset="2"/>
              <a:buChar char="n"/>
              <a:tabLst/>
              <a:defRPr/>
            </a:pPr>
            <a:r>
              <a:rPr kumimoji="0" lang="zh-TW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標楷體" panose="03000509000000000000" pitchFamily="65" charset="-120"/>
                <a:ea typeface="標楷體" panose="03000509000000000000" pitchFamily="65" charset="-120"/>
                <a:cs typeface="+mn-cs"/>
              </a:rPr>
              <a:t>火車上拒絕聊天</a:t>
            </a:r>
            <a:endParaRPr kumimoji="0" lang="en-US" altLang="zh-TW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標楷體" panose="03000509000000000000" pitchFamily="65" charset="-120"/>
              <a:ea typeface="標楷體" panose="03000509000000000000" pitchFamily="65" charset="-120"/>
              <a:cs typeface="+mn-cs"/>
            </a:endParaRPr>
          </a:p>
          <a:p>
            <a:pPr marL="91440" marR="0" lvl="0" indent="-91440" algn="l" defTabSz="91440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rgbClr val="3891A7"/>
              </a:buClr>
              <a:buSzPct val="100000"/>
              <a:buFont typeface="Wingdings" panose="05000000000000000000" pitchFamily="2" charset="2"/>
              <a:buChar char="n"/>
              <a:tabLst/>
              <a:defRPr/>
            </a:pPr>
            <a:endParaRPr kumimoji="0" lang="en-US" altLang="zh-TW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標楷體" panose="03000509000000000000" pitchFamily="65" charset="-120"/>
              <a:ea typeface="標楷體" panose="03000509000000000000" pitchFamily="65" charset="-120"/>
              <a:cs typeface="+mn-cs"/>
            </a:endParaRPr>
          </a:p>
          <a:p>
            <a:pPr marL="91440" marR="0" lvl="0" indent="-91440" algn="l" defTabSz="91440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rgbClr val="3891A7"/>
              </a:buClr>
              <a:buSzPct val="100000"/>
              <a:buFont typeface="Wingdings" panose="05000000000000000000" pitchFamily="2" charset="2"/>
              <a:buChar char="n"/>
              <a:tabLst/>
              <a:defRPr/>
            </a:pPr>
            <a:endParaRPr kumimoji="0" lang="en-US" altLang="zh-TW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標楷體" panose="03000509000000000000" pitchFamily="65" charset="-120"/>
              <a:ea typeface="標楷體" panose="03000509000000000000" pitchFamily="65" charset="-120"/>
              <a:cs typeface="+mn-cs"/>
            </a:endParaRPr>
          </a:p>
          <a:p>
            <a:pPr marL="91440" marR="0" lvl="0" indent="-91440" algn="l" defTabSz="91440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rgbClr val="3891A7"/>
              </a:buClr>
              <a:buSzPct val="100000"/>
              <a:buFont typeface="Wingdings" panose="05000000000000000000" pitchFamily="2" charset="2"/>
              <a:buChar char="n"/>
              <a:tabLst/>
              <a:defRPr/>
            </a:pPr>
            <a:endParaRPr kumimoji="0" lang="zh-TW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標楷體" panose="03000509000000000000" pitchFamily="65" charset="-120"/>
              <a:ea typeface="標楷體" panose="03000509000000000000" pitchFamily="65" charset="-120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ut/>
      </p:transition>
    </mc:Choice>
    <mc:Fallback xmlns="">
      <p:transition spd="slow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分手計劃書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endParaRPr lang="zh-TW" altLang="zh-TW" dirty="0"/>
          </a:p>
          <a:p>
            <a:pPr marL="596646" lvl="0" indent="-514350">
              <a:buFont typeface="+mj-lt"/>
              <a:buAutoNum type="arabicPeriod"/>
            </a:pPr>
            <a:r>
              <a:rPr lang="zh-CN" altLang="zh-TW" dirty="0"/>
              <a:t>當初彼此決定在一起的因素</a:t>
            </a:r>
            <a:endParaRPr lang="zh-TW" altLang="zh-TW" dirty="0"/>
          </a:p>
          <a:p>
            <a:pPr marL="596646" lvl="0" indent="-514350">
              <a:buFont typeface="+mj-lt"/>
              <a:buAutoNum type="arabicPeriod"/>
            </a:pPr>
            <a:r>
              <a:rPr lang="zh-CN" altLang="zh-TW" dirty="0"/>
              <a:t>現在</a:t>
            </a:r>
            <a:r>
              <a:rPr lang="en-US" altLang="zh-TW" dirty="0"/>
              <a:t>(</a:t>
            </a:r>
            <a:r>
              <a:rPr lang="zh-CN" altLang="zh-TW" dirty="0"/>
              <a:t>可能</a:t>
            </a:r>
            <a:r>
              <a:rPr lang="en-US" altLang="zh-TW" dirty="0"/>
              <a:t>)</a:t>
            </a:r>
            <a:r>
              <a:rPr lang="zh-CN" altLang="zh-TW" dirty="0"/>
              <a:t>想要分手的因素</a:t>
            </a:r>
            <a:endParaRPr lang="zh-TW" altLang="zh-TW" dirty="0"/>
          </a:p>
          <a:p>
            <a:pPr marL="596646" lvl="0" indent="-514350">
              <a:buFont typeface="+mj-lt"/>
              <a:buAutoNum type="arabicPeriod"/>
            </a:pPr>
            <a:r>
              <a:rPr lang="zh-CN" altLang="zh-TW" dirty="0"/>
              <a:t>預計分手的方式</a:t>
            </a:r>
            <a:endParaRPr lang="zh-TW" altLang="zh-TW" dirty="0"/>
          </a:p>
          <a:p>
            <a:pPr marL="596646" lvl="0" indent="-514350">
              <a:buFont typeface="+mj-lt"/>
              <a:buAutoNum type="arabicPeriod"/>
            </a:pPr>
            <a:r>
              <a:rPr lang="zh-CN" altLang="zh-TW" dirty="0"/>
              <a:t>必須處理的人事物</a:t>
            </a:r>
            <a:endParaRPr lang="zh-TW" altLang="zh-TW" dirty="0"/>
          </a:p>
          <a:p>
            <a:pPr marL="596646" lvl="0" indent="-514350">
              <a:buFont typeface="+mj-lt"/>
              <a:buAutoNum type="arabicPeriod"/>
            </a:pPr>
            <a:r>
              <a:rPr lang="zh-CN" altLang="zh-TW" dirty="0"/>
              <a:t>分手後預定的調適方法</a:t>
            </a:r>
            <a:endParaRPr lang="zh-TW" altLang="zh-TW" dirty="0"/>
          </a:p>
          <a:p>
            <a:pPr marL="596646" lvl="0" indent="-514350">
              <a:buFont typeface="+mj-lt"/>
              <a:buAutoNum type="arabicPeriod"/>
            </a:pPr>
            <a:r>
              <a:rPr lang="zh-CN" altLang="zh-TW" dirty="0"/>
              <a:t>事後反思與學習</a:t>
            </a:r>
            <a:endParaRPr lang="zh-TW" altLang="zh-TW" dirty="0"/>
          </a:p>
          <a:p>
            <a:endParaRPr lang="zh-TW" altLang="en-US" dirty="0"/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1200" y="609600"/>
            <a:ext cx="3048000" cy="1371599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867400" y="228600"/>
            <a:ext cx="27238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大學生半年內分手的機率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6">
            <a:extLst>
              <a:ext uri="{FF2B5EF4-FFF2-40B4-BE49-F238E27FC236}">
                <a16:creationId xmlns:a16="http://schemas.microsoft.com/office/drawing/2014/main" id="{57AE7D5E-66BD-4CC3-B585-A9394AAF02C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68313" y="0"/>
            <a:ext cx="4787901" cy="6875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9" name="投影片編號版面配置區 5">
            <a:extLst>
              <a:ext uri="{FF2B5EF4-FFF2-40B4-BE49-F238E27FC236}">
                <a16:creationId xmlns:a16="http://schemas.microsoft.com/office/drawing/2014/main" id="{4E33901A-0B24-4ACB-9AB7-09D4742F2B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974C8A1-3827-465B-9470-0D4C16374EF7}" type="slidenum">
              <a:rPr kumimoji="1" lang="en-US" altLang="zh-TW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新細明體" panose="02020500000000000000" pitchFamily="18" charset="-120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1" lang="en-US" altLang="zh-TW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新細明體" panose="02020500000000000000" pitchFamily="18" charset="-120"/>
              <a:cs typeface="+mn-cs"/>
            </a:endParaRPr>
          </a:p>
        </p:txBody>
      </p:sp>
      <p:sp>
        <p:nvSpPr>
          <p:cNvPr id="4100" name="Rectangle 4">
            <a:extLst>
              <a:ext uri="{FF2B5EF4-FFF2-40B4-BE49-F238E27FC236}">
                <a16:creationId xmlns:a16="http://schemas.microsoft.com/office/drawing/2014/main" id="{56C7F2AF-EE35-46C0-A584-D7256F7148B1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1835150" y="2852738"/>
            <a:ext cx="6119813" cy="1470025"/>
          </a:xfrm>
        </p:spPr>
        <p:txBody>
          <a:bodyPr/>
          <a:lstStyle/>
          <a:p>
            <a:pPr eaLnBrk="1" hangingPunct="1"/>
            <a:r>
              <a:rPr lang="zh-TW" altLang="en-US" sz="6600" dirty="0">
                <a:latin typeface="標楷體" panose="03000509000000000000" pitchFamily="65" charset="-120"/>
                <a:ea typeface="標楷體" panose="03000509000000000000" pitchFamily="65" charset="-120"/>
              </a:rPr>
              <a:t>小王子中</a:t>
            </a:r>
            <a:br>
              <a:rPr lang="en-US" altLang="zh-TW" sz="6600" dirty="0">
                <a:latin typeface="標楷體" panose="03000509000000000000" pitchFamily="65" charset="-120"/>
                <a:ea typeface="標楷體" panose="03000509000000000000" pitchFamily="65" charset="-120"/>
              </a:rPr>
            </a:br>
            <a:r>
              <a:rPr lang="zh-TW" altLang="en-US" sz="6600" dirty="0">
                <a:latin typeface="標楷體" panose="03000509000000000000" pitchFamily="65" charset="-120"/>
                <a:ea typeface="標楷體" panose="03000509000000000000" pitchFamily="65" charset="-120"/>
              </a:rPr>
              <a:t>的兩性的智慧</a:t>
            </a:r>
          </a:p>
        </p:txBody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C2B13217-4577-48D2-973F-7411180FD169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47813" y="5373688"/>
            <a:ext cx="6400800" cy="1752600"/>
          </a:xfrm>
        </p:spPr>
        <p:txBody>
          <a:bodyPr/>
          <a:lstStyle/>
          <a:p>
            <a:pPr eaLnBrk="1" hangingPunct="1"/>
            <a:r>
              <a:rPr lang="zh-TW" altLang="en-US"/>
              <a:t>韓德彥 博士</a:t>
            </a:r>
          </a:p>
          <a:p>
            <a:pPr eaLnBrk="1" hangingPunct="1"/>
            <a:endParaRPr lang="en-US" altLang="zh-TW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zh-CN" altLang="zh-TW" dirty="0"/>
              <a:t>當初決定在一起的因素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zh-TW" dirty="0"/>
              <a:t>在他很</a:t>
            </a:r>
            <a:r>
              <a:rPr lang="zh-TW" altLang="zh-TW" dirty="0">
                <a:solidFill>
                  <a:srgbClr val="FF0000"/>
                </a:solidFill>
              </a:rPr>
              <a:t>誠懇</a:t>
            </a:r>
            <a:r>
              <a:rPr lang="zh-TW" altLang="zh-TW" dirty="0"/>
              <a:t>的份上，最後我還是會答應和他出門。</a:t>
            </a:r>
            <a:endParaRPr lang="en-US" altLang="zh-TW" dirty="0"/>
          </a:p>
          <a:p>
            <a:r>
              <a:rPr lang="zh-TW" altLang="zh-TW" dirty="0"/>
              <a:t>漸漸的，我們在暑假</a:t>
            </a:r>
            <a:r>
              <a:rPr lang="zh-TW" altLang="zh-TW" dirty="0">
                <a:solidFill>
                  <a:srgbClr val="FF0000"/>
                </a:solidFill>
              </a:rPr>
              <a:t>密集相處</a:t>
            </a:r>
            <a:r>
              <a:rPr lang="zh-TW" altLang="zh-TW" dirty="0"/>
              <a:t>，不知不覺中像是一對戀人未滿、友達以上的組合。</a:t>
            </a:r>
            <a:endParaRPr lang="en-US" altLang="zh-TW" dirty="0"/>
          </a:p>
          <a:p>
            <a:r>
              <a:rPr lang="zh-TW" altLang="zh-TW" dirty="0"/>
              <a:t>當初會決定在一起是因為我看到他的真心，也</a:t>
            </a:r>
            <a:r>
              <a:rPr lang="zh-TW" altLang="zh-TW" dirty="0">
                <a:solidFill>
                  <a:srgbClr val="FF0000"/>
                </a:solidFill>
              </a:rPr>
              <a:t>相信他會好好對待我</a:t>
            </a:r>
            <a:r>
              <a:rPr lang="zh-TW" altLang="zh-TW" dirty="0"/>
              <a:t>，會好好愛我，覺得我</a:t>
            </a:r>
            <a:r>
              <a:rPr lang="zh-TW" altLang="zh-TW" dirty="0">
                <a:solidFill>
                  <a:srgbClr val="FF0000"/>
                </a:solidFill>
              </a:rPr>
              <a:t>能夠跟他一直走下去</a:t>
            </a:r>
            <a:r>
              <a:rPr lang="zh-TW" altLang="zh-TW" dirty="0"/>
              <a:t>。</a:t>
            </a:r>
            <a:endParaRPr lang="en-US" altLang="zh-TW" dirty="0"/>
          </a:p>
          <a:p>
            <a:endParaRPr lang="en-US" altLang="zh-TW" u="sng" dirty="0"/>
          </a:p>
          <a:p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zh-CN" altLang="zh-TW" dirty="0"/>
              <a:t>現在</a:t>
            </a:r>
            <a:r>
              <a:rPr lang="en-US" altLang="zh-TW" dirty="0"/>
              <a:t>(</a:t>
            </a:r>
            <a:r>
              <a:rPr lang="zh-CN" altLang="zh-TW" dirty="0"/>
              <a:t>可能</a:t>
            </a:r>
            <a:r>
              <a:rPr lang="en-US" altLang="zh-TW" dirty="0"/>
              <a:t>)</a:t>
            </a:r>
            <a:r>
              <a:rPr lang="zh-CN" altLang="zh-TW" dirty="0"/>
              <a:t>想要分手的因素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zh-TW" dirty="0"/>
              <a:t>我跟他又上了不同的學校，導致我們半年才能見一次面。半年後的那一次的見面是非常尷尬的，我覺得他好陌生，</a:t>
            </a:r>
            <a:r>
              <a:rPr lang="zh-TW" altLang="zh-TW" dirty="0">
                <a:solidFill>
                  <a:srgbClr val="FF0000"/>
                </a:solidFill>
              </a:rPr>
              <a:t>我甚至不敢牽起他的手，不敢親吻他的臉</a:t>
            </a:r>
            <a:r>
              <a:rPr lang="zh-TW" altLang="zh-TW" dirty="0"/>
              <a:t>。</a:t>
            </a:r>
            <a:endParaRPr lang="en-US" altLang="zh-TW" dirty="0"/>
          </a:p>
          <a:p>
            <a:r>
              <a:rPr lang="zh-CN" altLang="zh-TW" dirty="0"/>
              <a:t>以前他會需要我聽他說說話幫他分擔壓力，能夠一起討論功課，但現在其實遠距離的我</a:t>
            </a:r>
            <a:r>
              <a:rPr lang="zh-CN" altLang="zh-TW" dirty="0">
                <a:solidFill>
                  <a:srgbClr val="FF0000"/>
                </a:solidFill>
              </a:rPr>
              <a:t>比不上就在身邊馬上能幫助他的朋友</a:t>
            </a:r>
            <a:r>
              <a:rPr lang="zh-CN" altLang="zh-TW" dirty="0"/>
              <a:t>，現在我覺得他不需要我了，就和平分手吧。</a:t>
            </a:r>
            <a:endParaRPr lang="zh-TW" altLang="zh-TW" dirty="0"/>
          </a:p>
          <a:p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zh-CN" altLang="zh-TW" dirty="0"/>
              <a:t>預計分手的方式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zh-TW" dirty="0"/>
              <a:t>先</a:t>
            </a:r>
            <a:r>
              <a:rPr lang="zh-TW" altLang="zh-TW" dirty="0">
                <a:solidFill>
                  <a:srgbClr val="FF0000"/>
                </a:solidFill>
              </a:rPr>
              <a:t>傳簡訊</a:t>
            </a:r>
            <a:r>
              <a:rPr lang="zh-TW" altLang="zh-TW" dirty="0"/>
              <a:t>給他，怕見面會開不了口，</a:t>
            </a:r>
            <a:endParaRPr lang="en-US" altLang="zh-TW" dirty="0"/>
          </a:p>
          <a:p>
            <a:pPr lvl="0"/>
            <a:r>
              <a:rPr lang="zh-TW" altLang="zh-TW" dirty="0"/>
              <a:t>然後再</a:t>
            </a:r>
            <a:r>
              <a:rPr lang="zh-TW" altLang="zh-TW" dirty="0">
                <a:solidFill>
                  <a:srgbClr val="FF0000"/>
                </a:solidFill>
              </a:rPr>
              <a:t>打電話</a:t>
            </a:r>
            <a:r>
              <a:rPr lang="zh-TW" altLang="zh-TW" dirty="0"/>
              <a:t>跟他好好談談，說一說我們之間的問題</a:t>
            </a:r>
            <a:endParaRPr lang="en-US" altLang="zh-TW" dirty="0"/>
          </a:p>
          <a:p>
            <a:pPr lvl="0"/>
            <a:r>
              <a:rPr lang="zh-TW" altLang="zh-TW" dirty="0"/>
              <a:t>在空曠人少的地方散步，然後完整的告訴他我心裡的想法。</a:t>
            </a:r>
            <a:endParaRPr lang="en-US" altLang="zh-TW" dirty="0"/>
          </a:p>
          <a:p>
            <a:pPr lvl="0"/>
            <a:r>
              <a:rPr lang="zh-TW" altLang="zh-TW" dirty="0"/>
              <a:t>或許可以抱在一起哭，讓我們可以有個美好</a:t>
            </a:r>
            <a:r>
              <a:rPr lang="zh-TW" altLang="zh-TW" dirty="0">
                <a:solidFill>
                  <a:srgbClr val="FF0000"/>
                </a:solidFill>
              </a:rPr>
              <a:t>浪漫一點的結尾</a:t>
            </a:r>
            <a:r>
              <a:rPr lang="zh-TW" altLang="zh-TW" dirty="0"/>
              <a:t>。</a:t>
            </a: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zh-CN" altLang="zh-TW" dirty="0"/>
              <a:t>必須處理的人事物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zh-TW" altLang="zh-TW" dirty="0"/>
              <a:t>要慢慢</a:t>
            </a:r>
            <a:r>
              <a:rPr lang="zh-TW" altLang="zh-TW" dirty="0">
                <a:solidFill>
                  <a:srgbClr val="FF0000"/>
                </a:solidFill>
              </a:rPr>
              <a:t>讓我父母知道我們分手了</a:t>
            </a:r>
            <a:r>
              <a:rPr lang="zh-TW" altLang="zh-TW" dirty="0"/>
              <a:t>，好讓他們不會再一直提起他，還是誤會些什麼。</a:t>
            </a:r>
            <a:endParaRPr lang="en-US" altLang="zh-TW" dirty="0"/>
          </a:p>
          <a:p>
            <a:r>
              <a:rPr lang="zh-TW" altLang="zh-TW" dirty="0"/>
              <a:t>慢慢的我會把</a:t>
            </a:r>
            <a:r>
              <a:rPr lang="en-US" altLang="zh-TW" dirty="0" err="1">
                <a:solidFill>
                  <a:srgbClr val="FF0000"/>
                </a:solidFill>
              </a:rPr>
              <a:t>fb</a:t>
            </a:r>
            <a:r>
              <a:rPr lang="zh-TW" altLang="zh-TW" dirty="0">
                <a:solidFill>
                  <a:srgbClr val="FF0000"/>
                </a:solidFill>
              </a:rPr>
              <a:t>的狀態掛回單身</a:t>
            </a:r>
            <a:r>
              <a:rPr lang="zh-TW" altLang="zh-TW" dirty="0"/>
              <a:t>，不要讓不知情的朋友一不小心再提起，會很尷尬。</a:t>
            </a:r>
            <a:endParaRPr lang="en-US" altLang="zh-TW" dirty="0"/>
          </a:p>
          <a:p>
            <a:r>
              <a:rPr lang="zh-TW" altLang="zh-TW" dirty="0"/>
              <a:t>每逢節慶生日贈送的禮物互</a:t>
            </a:r>
            <a:r>
              <a:rPr lang="zh-TW" altLang="en-US" dirty="0"/>
              <a:t>換</a:t>
            </a:r>
            <a:r>
              <a:rPr lang="zh-TW" altLang="zh-TW" dirty="0"/>
              <a:t>，那些我寫的情書、我給的紀念品，擔心難免睹物思情。換個角度想，這些物品卻成了另類的安慰劑，一個個</a:t>
            </a:r>
            <a:r>
              <a:rPr lang="zh-TW" altLang="zh-TW" dirty="0">
                <a:solidFill>
                  <a:srgbClr val="FF0000"/>
                </a:solidFill>
              </a:rPr>
              <a:t>美好的回憶</a:t>
            </a:r>
            <a:endParaRPr lang="zh-TW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zh-CN" altLang="zh-TW" dirty="0"/>
              <a:t>分手後預定的調適方法</a:t>
            </a:r>
            <a:br>
              <a:rPr lang="zh-TW" altLang="zh-TW" dirty="0"/>
            </a:b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1435608" y="1143000"/>
            <a:ext cx="7498080" cy="5486400"/>
          </a:xfrm>
        </p:spPr>
        <p:txBody>
          <a:bodyPr>
            <a:normAutofit fontScale="92500" lnSpcReduction="10000"/>
          </a:bodyPr>
          <a:lstStyle/>
          <a:p>
            <a:r>
              <a:rPr lang="zh-TW" altLang="zh-TW" dirty="0"/>
              <a:t>第一個月我相信我還是會想起他，但為了避免不必要的事情，我會做到</a:t>
            </a:r>
            <a:r>
              <a:rPr lang="zh-TW" altLang="zh-TW" dirty="0">
                <a:solidFill>
                  <a:srgbClr val="FF0000"/>
                </a:solidFill>
              </a:rPr>
              <a:t>不再傳簡訊</a:t>
            </a:r>
            <a:r>
              <a:rPr lang="zh-TW" altLang="zh-TW" dirty="0"/>
              <a:t>給他，也不會回复他的簡訊。</a:t>
            </a:r>
            <a:endParaRPr lang="en-US" altLang="zh-TW" dirty="0"/>
          </a:p>
          <a:p>
            <a:r>
              <a:rPr lang="zh-TW" altLang="zh-TW" dirty="0"/>
              <a:t>第二個月我相信我們已經適應了，如果他傳簡訊給我的話，我會回</a:t>
            </a:r>
            <a:r>
              <a:rPr lang="zh-TW" altLang="en-US" dirty="0"/>
              <a:t>覆</a:t>
            </a:r>
            <a:r>
              <a:rPr lang="zh-TW" altLang="zh-TW" dirty="0"/>
              <a:t>他，像是一些簡單的問候。</a:t>
            </a:r>
            <a:endParaRPr lang="en-US" altLang="zh-TW" dirty="0"/>
          </a:p>
          <a:p>
            <a:r>
              <a:rPr lang="zh-TW" altLang="zh-TW" dirty="0"/>
              <a:t>另外我也會把之前他送給我的</a:t>
            </a:r>
            <a:r>
              <a:rPr lang="zh-TW" altLang="zh-TW" dirty="0">
                <a:solidFill>
                  <a:srgbClr val="FF0000"/>
                </a:solidFill>
              </a:rPr>
              <a:t>禮物收好</a:t>
            </a:r>
            <a:r>
              <a:rPr lang="zh-TW" altLang="zh-TW" dirty="0"/>
              <a:t>，不會放在顯眼的地方，好讓我不會突然想起他。我會需要時間慢慢</a:t>
            </a:r>
            <a:r>
              <a:rPr lang="zh-TW" altLang="zh-TW" dirty="0">
                <a:solidFill>
                  <a:srgbClr val="FF0000"/>
                </a:solidFill>
              </a:rPr>
              <a:t>戒掉習慣，例如每天早晚上的問安</a:t>
            </a:r>
            <a:r>
              <a:rPr lang="zh-TW" altLang="zh-TW" dirty="0"/>
              <a:t>，和一些基本的關心</a:t>
            </a:r>
            <a:endParaRPr lang="en-US" altLang="zh-TW" dirty="0"/>
          </a:p>
          <a:p>
            <a:r>
              <a:rPr lang="zh-TW" altLang="zh-TW" dirty="0"/>
              <a:t>平時晚上留給他的時間我會去做一些其他的事情</a:t>
            </a: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zh-TW" dirty="0"/>
              <a:t>我以前都是被甩，所以分手後的調適就是靠恨對方、忽視對方來度過，</a:t>
            </a:r>
            <a:r>
              <a:rPr lang="zh-TW" altLang="zh-TW" u="sng" dirty="0"/>
              <a:t>但是這次我是第一次提分手，才知道原來提分手的人也會難過。會被罪惡感和愧疚追著跑。</a:t>
            </a:r>
            <a:endParaRPr lang="zh-TW" altLang="en-US" dirty="0"/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zh-CN" altLang="zh-TW" dirty="0"/>
              <a:t>事後反思與學習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TW" altLang="zh-TW" dirty="0"/>
              <a:t>兩個人能不能在一起除了兩人之間的緣分，還要</a:t>
            </a:r>
            <a:r>
              <a:rPr lang="zh-TW" altLang="en-US" dirty="0"/>
              <a:t>看</a:t>
            </a:r>
            <a:r>
              <a:rPr lang="zh-TW" altLang="zh-TW" dirty="0">
                <a:solidFill>
                  <a:srgbClr val="FF0000"/>
                </a:solidFill>
              </a:rPr>
              <a:t>老天爺肯不肯幫你</a:t>
            </a:r>
            <a:r>
              <a:rPr lang="zh-TW" altLang="zh-TW" dirty="0"/>
              <a:t>。</a:t>
            </a:r>
            <a:endParaRPr lang="en-US" altLang="zh-TW" dirty="0"/>
          </a:p>
          <a:p>
            <a:r>
              <a:rPr lang="zh-TW" altLang="zh-TW" u="sng" dirty="0">
                <a:solidFill>
                  <a:srgbClr val="FF0000"/>
                </a:solidFill>
              </a:rPr>
              <a:t>遠距離戀愛真的很難經營</a:t>
            </a:r>
            <a:r>
              <a:rPr lang="zh-TW" altLang="zh-TW" dirty="0"/>
              <a:t>，如果可以的話，我會選擇不要再談遠距離的戀愛，因為思念很苦，等待也很苦</a:t>
            </a:r>
            <a:endParaRPr lang="en-US" altLang="zh-TW" dirty="0"/>
          </a:p>
          <a:p>
            <a:r>
              <a:rPr lang="zh-TW" altLang="zh-TW" dirty="0"/>
              <a:t>我</a:t>
            </a:r>
            <a:r>
              <a:rPr lang="zh-TW" altLang="zh-TW" dirty="0">
                <a:solidFill>
                  <a:srgbClr val="FF0000"/>
                </a:solidFill>
              </a:rPr>
              <a:t>感恩生命中有他的出現</a:t>
            </a:r>
            <a:r>
              <a:rPr lang="zh-TW" altLang="zh-TW" dirty="0"/>
              <a:t>，所有的回憶都是美好的。</a:t>
            </a: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8597" y="193089"/>
            <a:ext cx="8229600" cy="526794"/>
          </a:xfrm>
        </p:spPr>
        <p:txBody>
          <a:bodyPr>
            <a:normAutofit fontScale="90000"/>
          </a:bodyPr>
          <a:lstStyle/>
          <a:p>
            <a:pPr algn="ctr"/>
            <a:r>
              <a:rPr lang="zh-TW" altLang="zh-TW" dirty="0">
                <a:latin typeface="微軟正黑體 Light" panose="020B0304030504040204" pitchFamily="34" charset="-120"/>
                <a:ea typeface="微軟正黑體 Light" panose="020B0304030504040204" pitchFamily="34" charset="-120"/>
              </a:rPr>
              <a:t>常見的價值觀差異列表</a:t>
            </a:r>
            <a:endParaRPr lang="zh-TW" altLang="en-US" dirty="0">
              <a:latin typeface="微軟正黑體 Light" panose="020B0304030504040204" pitchFamily="34" charset="-120"/>
              <a:ea typeface="微軟正黑體 Light" panose="020B0304030504040204" pitchFamily="34" charset="-120"/>
            </a:endParaRPr>
          </a:p>
        </p:txBody>
      </p:sp>
      <p:sp>
        <p:nvSpPr>
          <p:cNvPr id="4" name="內容版面配置區 2"/>
          <p:cNvSpPr txBox="1">
            <a:spLocks/>
          </p:cNvSpPr>
          <p:nvPr/>
        </p:nvSpPr>
        <p:spPr>
          <a:xfrm>
            <a:off x="345130" y="884958"/>
            <a:ext cx="4386197" cy="4697083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57175" indent="-257175" defTabSz="685800"/>
            <a:r>
              <a:rPr lang="zh-TW" altLang="zh-TW" sz="2400" dirty="0">
                <a:solidFill>
                  <a:prstClr val="black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花錢</a:t>
            </a:r>
            <a:r>
              <a:rPr lang="en-US" altLang="zh-TW" sz="2400" dirty="0">
                <a:solidFill>
                  <a:prstClr val="black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vs.</a:t>
            </a:r>
            <a:r>
              <a:rPr lang="zh-TW" altLang="zh-TW" sz="2400" dirty="0">
                <a:solidFill>
                  <a:prstClr val="black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節省</a:t>
            </a:r>
            <a:endParaRPr lang="en-US" altLang="zh-TW" sz="2400" dirty="0">
              <a:solidFill>
                <a:prstClr val="black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557213" lvl="1" indent="-214313" defTabSz="685800"/>
            <a:r>
              <a:rPr lang="zh-TW" altLang="en-US" sz="2000" dirty="0">
                <a:solidFill>
                  <a:prstClr val="black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進戲院前，決定吃牛排 </a:t>
            </a:r>
            <a:r>
              <a:rPr lang="en-US" altLang="zh-TW" sz="2000" dirty="0">
                <a:solidFill>
                  <a:prstClr val="black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OR</a:t>
            </a:r>
            <a:r>
              <a:rPr lang="zh-TW" altLang="en-US" sz="2000" dirty="0">
                <a:solidFill>
                  <a:prstClr val="black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 路邊攤</a:t>
            </a:r>
            <a:endParaRPr lang="en-US" altLang="zh-TW" sz="2000" dirty="0">
              <a:solidFill>
                <a:prstClr val="black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557213" lvl="1" indent="-214313" defTabSz="685800"/>
            <a:r>
              <a:rPr lang="zh-TW" altLang="en-US" sz="2000" dirty="0">
                <a:solidFill>
                  <a:prstClr val="black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能丟就丟 </a:t>
            </a:r>
            <a:r>
              <a:rPr lang="en-US" altLang="zh-TW" sz="2000" dirty="0">
                <a:solidFill>
                  <a:prstClr val="black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OR</a:t>
            </a:r>
            <a:r>
              <a:rPr lang="zh-TW" altLang="en-US" sz="2000" dirty="0">
                <a:solidFill>
                  <a:prstClr val="black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 能塞就塞</a:t>
            </a:r>
            <a:endParaRPr lang="en-US" altLang="zh-TW" sz="2000" dirty="0">
              <a:solidFill>
                <a:prstClr val="black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257175" indent="-257175" defTabSz="685800"/>
            <a:r>
              <a:rPr lang="zh-TW" altLang="zh-TW" sz="2400" dirty="0">
                <a:solidFill>
                  <a:prstClr val="black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潔癖</a:t>
            </a:r>
            <a:r>
              <a:rPr lang="en-US" altLang="zh-TW" sz="2400" dirty="0">
                <a:solidFill>
                  <a:prstClr val="black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vs.</a:t>
            </a:r>
            <a:r>
              <a:rPr lang="zh-TW" altLang="zh-TW" sz="2400" dirty="0">
                <a:solidFill>
                  <a:prstClr val="black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髒癖</a:t>
            </a:r>
            <a:endParaRPr lang="en-US" altLang="zh-TW" sz="2400" dirty="0">
              <a:solidFill>
                <a:prstClr val="black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557213" lvl="1" indent="-214313" defTabSz="685800"/>
            <a:r>
              <a:rPr lang="zh-TW" altLang="en-US" sz="2000" dirty="0">
                <a:solidFill>
                  <a:prstClr val="black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碗盤鍋擺放整齊，不能有水漬 </a:t>
            </a:r>
            <a:r>
              <a:rPr lang="en-US" altLang="zh-TW" sz="2000" dirty="0">
                <a:solidFill>
                  <a:prstClr val="black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OR</a:t>
            </a:r>
            <a:r>
              <a:rPr lang="zh-TW" altLang="en-US" sz="2000" dirty="0">
                <a:solidFill>
                  <a:prstClr val="black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 書桌房間亂七八糟</a:t>
            </a:r>
            <a:endParaRPr lang="en-US" altLang="zh-TW" sz="2000" dirty="0">
              <a:solidFill>
                <a:prstClr val="black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557213" lvl="1" indent="-214313" defTabSz="685800"/>
            <a:r>
              <a:rPr lang="zh-TW" altLang="en-US" sz="2000" dirty="0">
                <a:solidFill>
                  <a:prstClr val="black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每天掃地、刷浴室 </a:t>
            </a:r>
            <a:r>
              <a:rPr lang="en-US" altLang="zh-TW" sz="2000" dirty="0">
                <a:solidFill>
                  <a:prstClr val="black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OR</a:t>
            </a:r>
            <a:r>
              <a:rPr lang="zh-TW" altLang="en-US" sz="2000" dirty="0">
                <a:solidFill>
                  <a:prstClr val="black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 一年整理一次</a:t>
            </a:r>
            <a:endParaRPr lang="en-US" altLang="zh-TW" sz="2000" dirty="0">
              <a:solidFill>
                <a:prstClr val="black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257175" indent="-257175" defTabSz="685800"/>
            <a:r>
              <a:rPr lang="zh-TW" altLang="zh-TW" sz="2400" dirty="0">
                <a:solidFill>
                  <a:prstClr val="black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嚴</a:t>
            </a:r>
            <a:r>
              <a:rPr lang="zh-TW" altLang="en-US" sz="2400" dirty="0">
                <a:solidFill>
                  <a:prstClr val="black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謹</a:t>
            </a:r>
            <a:r>
              <a:rPr lang="en-US" altLang="zh-TW" sz="2400" dirty="0">
                <a:solidFill>
                  <a:prstClr val="black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vs.</a:t>
            </a:r>
            <a:r>
              <a:rPr lang="zh-TW" altLang="zh-TW" sz="2400" dirty="0">
                <a:solidFill>
                  <a:prstClr val="black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隨性</a:t>
            </a:r>
            <a:endParaRPr lang="en-US" altLang="zh-TW" sz="2400" dirty="0">
              <a:solidFill>
                <a:prstClr val="black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557213" lvl="1" indent="-214313" defTabSz="685800"/>
            <a:r>
              <a:rPr lang="zh-TW" altLang="en-US" sz="2000" dirty="0">
                <a:solidFill>
                  <a:prstClr val="black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每個人用自己的碗 </a:t>
            </a:r>
            <a:r>
              <a:rPr lang="en-US" altLang="zh-TW" sz="2000" dirty="0">
                <a:solidFill>
                  <a:prstClr val="black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OR</a:t>
            </a:r>
            <a:r>
              <a:rPr lang="zh-TW" altLang="en-US" sz="2000" dirty="0">
                <a:solidFill>
                  <a:prstClr val="black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 直接用鍋子吃</a:t>
            </a:r>
            <a:endParaRPr lang="en-US" altLang="zh-TW" sz="2000" dirty="0">
              <a:solidFill>
                <a:prstClr val="black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557213" lvl="1" indent="-214313" defTabSz="685800"/>
            <a:r>
              <a:rPr lang="zh-TW" altLang="en-US" sz="2000" dirty="0">
                <a:solidFill>
                  <a:prstClr val="black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在乎孩子循規蹈矩 </a:t>
            </a:r>
            <a:r>
              <a:rPr lang="en-US" altLang="zh-TW" sz="2000" dirty="0">
                <a:solidFill>
                  <a:prstClr val="black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OR</a:t>
            </a:r>
            <a:r>
              <a:rPr lang="zh-TW" altLang="en-US" sz="2000" dirty="0">
                <a:solidFill>
                  <a:prstClr val="black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 重視自由發展</a:t>
            </a:r>
            <a:endParaRPr lang="en-US" altLang="zh-TW" sz="2000" dirty="0">
              <a:solidFill>
                <a:prstClr val="black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557213" lvl="1" indent="-214313" defTabSz="685800"/>
            <a:r>
              <a:rPr lang="zh-TW" altLang="en-US" sz="2000" dirty="0">
                <a:solidFill>
                  <a:prstClr val="black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牙膏從後端擠 </a:t>
            </a:r>
            <a:r>
              <a:rPr lang="en-US" altLang="zh-TW" sz="2000" dirty="0">
                <a:solidFill>
                  <a:prstClr val="black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OR</a:t>
            </a:r>
            <a:r>
              <a:rPr lang="zh-TW" altLang="en-US" sz="2000" dirty="0">
                <a:solidFill>
                  <a:prstClr val="black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 牙膏從中間擠</a:t>
            </a:r>
            <a:endParaRPr lang="en-US" altLang="zh-TW" sz="2000" dirty="0">
              <a:solidFill>
                <a:prstClr val="black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557213" lvl="1" indent="-214313" defTabSz="685800"/>
            <a:r>
              <a:rPr lang="zh-TW" altLang="en-US" sz="2000" dirty="0">
                <a:solidFill>
                  <a:prstClr val="black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提早加油 </a:t>
            </a:r>
            <a:r>
              <a:rPr lang="en-US" altLang="zh-TW" sz="2000" dirty="0">
                <a:solidFill>
                  <a:prstClr val="black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OR</a:t>
            </a:r>
            <a:r>
              <a:rPr lang="zh-TW" altLang="en-US" sz="2000" dirty="0">
                <a:solidFill>
                  <a:prstClr val="black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 很晚加油</a:t>
            </a:r>
            <a:endParaRPr lang="en-US" altLang="zh-TW" sz="2000" dirty="0">
              <a:solidFill>
                <a:prstClr val="black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A497625D-9512-4FF1-91CB-F19D4B4220E9}"/>
              </a:ext>
            </a:extLst>
          </p:cNvPr>
          <p:cNvSpPr/>
          <p:nvPr/>
        </p:nvSpPr>
        <p:spPr>
          <a:xfrm>
            <a:off x="4917131" y="884958"/>
            <a:ext cx="3881740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defTabSz="685800">
              <a:buFont typeface="Arial" panose="020B0604020202020204" pitchFamily="34" charset="0"/>
              <a:buChar char="•"/>
            </a:pPr>
            <a:r>
              <a:rPr lang="zh-TW" altLang="en-US" sz="2400" dirty="0">
                <a:solidFill>
                  <a:prstClr val="black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重視外表穿著</a:t>
            </a:r>
            <a:r>
              <a:rPr lang="en-US" altLang="zh-TW" sz="2400" dirty="0">
                <a:solidFill>
                  <a:prstClr val="black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vs.</a:t>
            </a:r>
            <a:r>
              <a:rPr lang="zh-TW" altLang="en-US" sz="2400" dirty="0">
                <a:solidFill>
                  <a:prstClr val="black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重視自在舒適</a:t>
            </a:r>
            <a:endParaRPr lang="en-US" altLang="zh-TW" sz="2400" dirty="0">
              <a:solidFill>
                <a:prstClr val="black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685800" lvl="1" indent="-342900" defTabSz="685800">
              <a:buFont typeface="Arial" panose="020B0604020202020204" pitchFamily="34" charset="0"/>
              <a:buChar char="•"/>
            </a:pPr>
            <a:r>
              <a:rPr lang="zh-TW" altLang="en-US" sz="2100" dirty="0">
                <a:solidFill>
                  <a:prstClr val="black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從頭到腳都要像樣 </a:t>
            </a:r>
            <a:r>
              <a:rPr lang="en-US" altLang="zh-TW" sz="2100" dirty="0">
                <a:solidFill>
                  <a:prstClr val="black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OR</a:t>
            </a:r>
            <a:r>
              <a:rPr lang="zh-TW" altLang="en-US" sz="2100" dirty="0">
                <a:solidFill>
                  <a:prstClr val="black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 穿涼鞋外出</a:t>
            </a:r>
            <a:endParaRPr lang="en-US" altLang="zh-TW" sz="2100" dirty="0">
              <a:solidFill>
                <a:prstClr val="black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342900" indent="-342900" defTabSz="685800">
              <a:buFont typeface="Arial" panose="020B0604020202020204" pitchFamily="34" charset="0"/>
              <a:buChar char="•"/>
            </a:pPr>
            <a:r>
              <a:rPr lang="zh-TW" altLang="zh-TW" sz="2400" dirty="0">
                <a:solidFill>
                  <a:prstClr val="black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只管自己</a:t>
            </a:r>
            <a:r>
              <a:rPr lang="en-US" altLang="zh-TW" sz="2400" dirty="0">
                <a:solidFill>
                  <a:prstClr val="black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vs.</a:t>
            </a:r>
            <a:r>
              <a:rPr lang="zh-TW" altLang="zh-TW" sz="2400" dirty="0">
                <a:solidFill>
                  <a:prstClr val="black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在乎別人</a:t>
            </a:r>
            <a:endParaRPr lang="en-US" altLang="zh-TW" sz="2400" dirty="0">
              <a:solidFill>
                <a:prstClr val="black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685800" lvl="1" indent="-342900" defTabSz="685800">
              <a:buFont typeface="Arial" panose="020B0604020202020204" pitchFamily="34" charset="0"/>
              <a:buChar char="•"/>
            </a:pPr>
            <a:r>
              <a:rPr lang="zh-TW" altLang="en-US" sz="2100" dirty="0">
                <a:solidFill>
                  <a:prstClr val="black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趕快去按電梯 </a:t>
            </a:r>
            <a:r>
              <a:rPr lang="en-US" altLang="zh-TW" sz="2100" dirty="0">
                <a:solidFill>
                  <a:prstClr val="black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OR</a:t>
            </a:r>
            <a:r>
              <a:rPr lang="zh-TW" altLang="en-US" sz="2100" dirty="0">
                <a:solidFill>
                  <a:prstClr val="black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 幹嘛那麼早按</a:t>
            </a:r>
            <a:endParaRPr lang="en-US" altLang="zh-TW" sz="2100" dirty="0">
              <a:solidFill>
                <a:prstClr val="black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685800" lvl="1" indent="-342900" defTabSz="685800">
              <a:buFont typeface="Arial" panose="020B0604020202020204" pitchFamily="34" charset="0"/>
              <a:buChar char="•"/>
            </a:pPr>
            <a:r>
              <a:rPr lang="zh-TW" altLang="en-US" sz="2100" dirty="0">
                <a:solidFill>
                  <a:prstClr val="black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吃飯大快朵頤 </a:t>
            </a:r>
            <a:r>
              <a:rPr lang="en-US" altLang="zh-TW" sz="2100" dirty="0">
                <a:solidFill>
                  <a:prstClr val="black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OR</a:t>
            </a:r>
            <a:r>
              <a:rPr lang="zh-TW" altLang="en-US" sz="2100" dirty="0">
                <a:solidFill>
                  <a:prstClr val="black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 咀嚼不可太大聲</a:t>
            </a:r>
            <a:endParaRPr lang="en-US" altLang="zh-TW" sz="2100" dirty="0">
              <a:solidFill>
                <a:prstClr val="black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685800" lvl="1" indent="-342900" defTabSz="685800">
              <a:buFont typeface="Arial" panose="020B0604020202020204" pitchFamily="34" charset="0"/>
              <a:buChar char="•"/>
            </a:pPr>
            <a:r>
              <a:rPr lang="zh-TW" altLang="en-US" sz="2100" dirty="0">
                <a:solidFill>
                  <a:prstClr val="black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馬桶蓋不掀起來 </a:t>
            </a:r>
            <a:r>
              <a:rPr lang="en-US" altLang="zh-TW" sz="2100" dirty="0">
                <a:solidFill>
                  <a:prstClr val="black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OR</a:t>
            </a:r>
            <a:r>
              <a:rPr lang="zh-TW" altLang="en-US" sz="2100" dirty="0">
                <a:solidFill>
                  <a:prstClr val="black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 馬桶蓋要掀起來</a:t>
            </a:r>
            <a:endParaRPr lang="en-US" altLang="zh-TW" sz="2100" dirty="0">
              <a:solidFill>
                <a:prstClr val="black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342900" indent="-342900" defTabSz="685800">
              <a:buFont typeface="Arial" panose="020B0604020202020204" pitchFamily="34" charset="0"/>
              <a:buChar char="•"/>
            </a:pPr>
            <a:r>
              <a:rPr lang="zh-TW" altLang="en-US" sz="2400" dirty="0">
                <a:solidFill>
                  <a:prstClr val="black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外向</a:t>
            </a:r>
            <a:r>
              <a:rPr lang="en-US" altLang="zh-TW" sz="2400" dirty="0">
                <a:solidFill>
                  <a:prstClr val="black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vs.</a:t>
            </a:r>
            <a:r>
              <a:rPr lang="zh-TW" altLang="en-US" sz="2400" dirty="0">
                <a:solidFill>
                  <a:prstClr val="black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內向</a:t>
            </a:r>
            <a:endParaRPr lang="en-US" altLang="zh-TW" sz="2400" dirty="0">
              <a:solidFill>
                <a:prstClr val="black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685800" lvl="1" indent="-342900" defTabSz="685800">
              <a:buFont typeface="Arial" panose="020B0604020202020204" pitchFamily="34" charset="0"/>
              <a:buChar char="•"/>
            </a:pPr>
            <a:r>
              <a:rPr lang="zh-TW" altLang="en-US" sz="2100" dirty="0">
                <a:solidFill>
                  <a:prstClr val="black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愛跟人聊天 </a:t>
            </a:r>
            <a:r>
              <a:rPr lang="en-US" altLang="zh-TW" sz="2100" dirty="0">
                <a:solidFill>
                  <a:prstClr val="black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OR</a:t>
            </a:r>
            <a:r>
              <a:rPr lang="zh-TW" altLang="en-US" sz="2100" dirty="0">
                <a:solidFill>
                  <a:prstClr val="black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 不太主動跟人說話</a:t>
            </a:r>
            <a:endParaRPr lang="en-US" altLang="zh-TW" sz="2100" dirty="0">
              <a:solidFill>
                <a:prstClr val="black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2792439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ut/>
      </p:transition>
    </mc:Choice>
    <mc:Fallback xmlns="">
      <p:transition spd="slow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526794"/>
          </a:xfrm>
        </p:spPr>
        <p:txBody>
          <a:bodyPr>
            <a:normAutofit fontScale="90000"/>
          </a:bodyPr>
          <a:lstStyle/>
          <a:p>
            <a:pPr algn="ctr"/>
            <a:r>
              <a:rPr lang="zh-TW" altLang="zh-TW" dirty="0">
                <a:latin typeface="微軟正黑體 Light" panose="020B0304030504040204" pitchFamily="34" charset="-120"/>
                <a:ea typeface="微軟正黑體 Light" panose="020B0304030504040204" pitchFamily="34" charset="-120"/>
              </a:rPr>
              <a:t>常見的價值觀差異列表</a:t>
            </a:r>
            <a:endParaRPr lang="zh-TW" altLang="en-US" dirty="0">
              <a:latin typeface="微軟正黑體 Light" panose="020B0304030504040204" pitchFamily="34" charset="-120"/>
              <a:ea typeface="微軟正黑體 Light" panose="020B0304030504040204" pitchFamily="34" charset="-12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200891" y="901756"/>
            <a:ext cx="4461163" cy="6102606"/>
          </a:xfrm>
        </p:spPr>
        <p:txBody>
          <a:bodyPr>
            <a:normAutofit/>
          </a:bodyPr>
          <a:lstStyle/>
          <a:p>
            <a:r>
              <a:rPr lang="zh-TW" altLang="zh-TW" sz="2600" dirty="0">
                <a:latin typeface="標楷體" panose="03000509000000000000" pitchFamily="65" charset="-120"/>
                <a:ea typeface="標楷體" panose="03000509000000000000" pitchFamily="65" charset="-120"/>
              </a:rPr>
              <a:t>守法</a:t>
            </a:r>
            <a:r>
              <a:rPr lang="en-US" altLang="zh-TW" sz="2600" dirty="0">
                <a:latin typeface="標楷體" panose="03000509000000000000" pitchFamily="65" charset="-120"/>
                <a:ea typeface="標楷體" panose="03000509000000000000" pitchFamily="65" charset="-120"/>
              </a:rPr>
              <a:t>vs.</a:t>
            </a:r>
            <a:r>
              <a:rPr lang="zh-TW" altLang="zh-TW" sz="2600" dirty="0">
                <a:latin typeface="標楷體" panose="03000509000000000000" pitchFamily="65" charset="-120"/>
                <a:ea typeface="標楷體" panose="03000509000000000000" pitchFamily="65" charset="-120"/>
              </a:rPr>
              <a:t>亂紀</a:t>
            </a:r>
            <a:endParaRPr lang="en-US" altLang="zh-TW" sz="26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lvl="1"/>
            <a:r>
              <a:rPr lang="zh-TW" altLang="en-US" sz="2200" dirty="0">
                <a:latin typeface="標楷體" panose="03000509000000000000" pitchFamily="65" charset="-120"/>
                <a:ea typeface="標楷體" panose="03000509000000000000" pitchFamily="65" charset="-120"/>
              </a:rPr>
              <a:t>誠實補票、按時繳款 </a:t>
            </a:r>
            <a:r>
              <a:rPr lang="en-US" altLang="zh-TW" sz="2200" dirty="0">
                <a:latin typeface="標楷體" panose="03000509000000000000" pitchFamily="65" charset="-120"/>
                <a:ea typeface="標楷體" panose="03000509000000000000" pitchFamily="65" charset="-120"/>
              </a:rPr>
              <a:t>OR</a:t>
            </a:r>
            <a:r>
              <a:rPr lang="zh-TW" altLang="en-US" sz="2200" dirty="0">
                <a:latin typeface="標楷體" panose="03000509000000000000" pitchFamily="65" charset="-120"/>
                <a:ea typeface="標楷體" panose="03000509000000000000" pitchFamily="65" charset="-120"/>
              </a:rPr>
              <a:t> 搶黃燈、橫過馬路、開車用手機</a:t>
            </a:r>
            <a:endParaRPr lang="en-US" altLang="zh-TW" sz="22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r>
              <a:rPr lang="zh-TW" altLang="en-US" sz="2600" dirty="0">
                <a:latin typeface="標楷體" panose="03000509000000000000" pitchFamily="65" charset="-120"/>
                <a:ea typeface="標楷體" panose="03000509000000000000" pitchFamily="65" charset="-120"/>
              </a:rPr>
              <a:t>健康</a:t>
            </a:r>
            <a:r>
              <a:rPr lang="en-US" altLang="zh-TW" sz="2600" dirty="0">
                <a:latin typeface="標楷體" panose="03000509000000000000" pitchFamily="65" charset="-120"/>
                <a:ea typeface="標楷體" panose="03000509000000000000" pitchFamily="65" charset="-120"/>
              </a:rPr>
              <a:t>vs.</a:t>
            </a:r>
            <a:r>
              <a:rPr lang="zh-TW" altLang="en-US" sz="2600" dirty="0">
                <a:latin typeface="標楷體" panose="03000509000000000000" pitchFamily="65" charset="-120"/>
                <a:ea typeface="標楷體" panose="03000509000000000000" pitchFamily="65" charset="-120"/>
              </a:rPr>
              <a:t>快樂</a:t>
            </a:r>
            <a:endParaRPr lang="en-US" altLang="zh-TW" sz="26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lvl="1"/>
            <a:r>
              <a:rPr lang="zh-TW" altLang="en-US" sz="2200" dirty="0">
                <a:latin typeface="標楷體" panose="03000509000000000000" pitchFamily="65" charset="-120"/>
                <a:ea typeface="標楷體" panose="03000509000000000000" pitchFamily="65" charset="-120"/>
              </a:rPr>
              <a:t>飲食有所節制、忌口 </a:t>
            </a:r>
            <a:r>
              <a:rPr lang="en-US" altLang="zh-TW" sz="2200" dirty="0">
                <a:latin typeface="標楷體" panose="03000509000000000000" pitchFamily="65" charset="-120"/>
                <a:ea typeface="標楷體" panose="03000509000000000000" pitchFamily="65" charset="-120"/>
              </a:rPr>
              <a:t>OR</a:t>
            </a:r>
            <a:r>
              <a:rPr lang="zh-TW" altLang="en-US" sz="2200" dirty="0">
                <a:latin typeface="標楷體" panose="03000509000000000000" pitchFamily="65" charset="-120"/>
                <a:ea typeface="標楷體" panose="03000509000000000000" pitchFamily="65" charset="-120"/>
              </a:rPr>
              <a:t> 吃死也甘願</a:t>
            </a:r>
            <a:endParaRPr lang="en-US" altLang="zh-TW" sz="22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lvl="1"/>
            <a:r>
              <a:rPr lang="zh-TW" altLang="en-US" sz="2200" dirty="0">
                <a:latin typeface="標楷體" panose="03000509000000000000" pitchFamily="65" charset="-120"/>
                <a:ea typeface="標楷體" panose="03000509000000000000" pitchFamily="65" charset="-120"/>
              </a:rPr>
              <a:t>鞋子脫外面 </a:t>
            </a:r>
            <a:r>
              <a:rPr lang="en-US" altLang="zh-TW" sz="2200" dirty="0">
                <a:latin typeface="標楷體" panose="03000509000000000000" pitchFamily="65" charset="-120"/>
                <a:ea typeface="標楷體" panose="03000509000000000000" pitchFamily="65" charset="-120"/>
              </a:rPr>
              <a:t>OR</a:t>
            </a:r>
            <a:r>
              <a:rPr lang="zh-TW" altLang="en-US" sz="2200" dirty="0">
                <a:latin typeface="標楷體" panose="03000509000000000000" pitchFamily="65" charset="-120"/>
                <a:ea typeface="標楷體" panose="03000509000000000000" pitchFamily="65" charset="-120"/>
              </a:rPr>
              <a:t> 鞋子穿進家</a:t>
            </a:r>
            <a:endParaRPr lang="en-US" altLang="zh-TW" sz="22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lvl="1"/>
            <a:r>
              <a:rPr lang="zh-TW" altLang="en-US" sz="2200" dirty="0">
                <a:latin typeface="標楷體" panose="03000509000000000000" pitchFamily="65" charset="-120"/>
                <a:ea typeface="標楷體" panose="03000509000000000000" pitchFamily="65" charset="-120"/>
              </a:rPr>
              <a:t>吃蘋果要削皮 </a:t>
            </a:r>
            <a:r>
              <a:rPr lang="en-US" altLang="zh-TW" sz="2200" dirty="0">
                <a:latin typeface="標楷體" panose="03000509000000000000" pitchFamily="65" charset="-120"/>
                <a:ea typeface="標楷體" panose="03000509000000000000" pitchFamily="65" charset="-120"/>
              </a:rPr>
              <a:t>OR</a:t>
            </a:r>
            <a:r>
              <a:rPr lang="zh-TW" altLang="en-US" sz="2200" dirty="0">
                <a:latin typeface="標楷體" panose="03000509000000000000" pitchFamily="65" charset="-120"/>
                <a:ea typeface="標楷體" panose="03000509000000000000" pitchFamily="65" charset="-120"/>
              </a:rPr>
              <a:t> 吃蘋果不削皮</a:t>
            </a:r>
            <a:endParaRPr lang="en-US" altLang="zh-TW" sz="22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r>
              <a:rPr lang="zh-TW" altLang="en-US" sz="2600" dirty="0">
                <a:latin typeface="標楷體" panose="03000509000000000000" pitchFamily="65" charset="-120"/>
                <a:ea typeface="標楷體" panose="03000509000000000000" pitchFamily="65" charset="-120"/>
              </a:rPr>
              <a:t>勤快</a:t>
            </a:r>
            <a:r>
              <a:rPr lang="en-US" altLang="zh-TW" sz="2600" dirty="0">
                <a:latin typeface="標楷體" panose="03000509000000000000" pitchFamily="65" charset="-120"/>
                <a:ea typeface="標楷體" panose="03000509000000000000" pitchFamily="65" charset="-120"/>
              </a:rPr>
              <a:t>vs.</a:t>
            </a:r>
            <a:r>
              <a:rPr lang="zh-TW" altLang="en-US" sz="2600" dirty="0">
                <a:latin typeface="標楷體" panose="03000509000000000000" pitchFamily="65" charset="-120"/>
                <a:ea typeface="標楷體" panose="03000509000000000000" pitchFamily="65" charset="-120"/>
              </a:rPr>
              <a:t>懶散</a:t>
            </a:r>
            <a:endParaRPr lang="en-US" altLang="zh-TW" sz="26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lvl="1"/>
            <a:r>
              <a:rPr lang="zh-TW" altLang="en-US" sz="2200" dirty="0">
                <a:latin typeface="標楷體" panose="03000509000000000000" pitchFamily="65" charset="-120"/>
                <a:ea typeface="標楷體" panose="03000509000000000000" pitchFamily="65" charset="-120"/>
              </a:rPr>
              <a:t>每天掃地 </a:t>
            </a:r>
            <a:r>
              <a:rPr lang="en-US" altLang="zh-TW" sz="2200" dirty="0">
                <a:latin typeface="標楷體" panose="03000509000000000000" pitchFamily="65" charset="-120"/>
                <a:ea typeface="標楷體" panose="03000509000000000000" pitchFamily="65" charset="-120"/>
              </a:rPr>
              <a:t>OR</a:t>
            </a:r>
            <a:r>
              <a:rPr lang="zh-TW" altLang="en-US" sz="2200" dirty="0">
                <a:latin typeface="標楷體" panose="03000509000000000000" pitchFamily="65" charset="-120"/>
                <a:ea typeface="標楷體" panose="03000509000000000000" pitchFamily="65" charset="-120"/>
              </a:rPr>
              <a:t> 從不整理</a:t>
            </a:r>
            <a:endParaRPr lang="en-US" altLang="zh-TW" sz="22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lvl="1"/>
            <a:r>
              <a:rPr lang="zh-TW" altLang="en-US" sz="2200" dirty="0">
                <a:latin typeface="標楷體" panose="03000509000000000000" pitchFamily="65" charset="-120"/>
                <a:ea typeface="標楷體" panose="03000509000000000000" pitchFamily="65" charset="-120"/>
              </a:rPr>
              <a:t>立刻把碗洗掉 </a:t>
            </a:r>
            <a:r>
              <a:rPr lang="en-US" altLang="zh-TW" sz="2200" dirty="0">
                <a:latin typeface="標楷體" panose="03000509000000000000" pitchFamily="65" charset="-120"/>
                <a:ea typeface="標楷體" panose="03000509000000000000" pitchFamily="65" charset="-120"/>
              </a:rPr>
              <a:t>OR</a:t>
            </a:r>
            <a:r>
              <a:rPr lang="zh-TW" altLang="en-US" sz="2200" dirty="0">
                <a:latin typeface="標楷體" panose="03000509000000000000" pitchFamily="65" charset="-120"/>
                <a:ea typeface="標楷體" panose="03000509000000000000" pitchFamily="65" charset="-120"/>
              </a:rPr>
              <a:t> 想洗才去洗</a:t>
            </a:r>
            <a:endParaRPr lang="en-US" altLang="zh-TW" sz="22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457200" indent="-457200"/>
            <a:r>
              <a:rPr lang="zh-TW" altLang="zh-TW" sz="2600" dirty="0">
                <a:latin typeface="標楷體" panose="03000509000000000000" pitchFamily="65" charset="-120"/>
                <a:ea typeface="標楷體" panose="03000509000000000000" pitchFamily="65" charset="-120"/>
              </a:rPr>
              <a:t>守時</a:t>
            </a:r>
            <a:r>
              <a:rPr lang="en-US" altLang="zh-TW" sz="2600" dirty="0">
                <a:latin typeface="標楷體" panose="03000509000000000000" pitchFamily="65" charset="-120"/>
                <a:ea typeface="標楷體" panose="03000509000000000000" pitchFamily="65" charset="-120"/>
              </a:rPr>
              <a:t>vs.</a:t>
            </a:r>
            <a:r>
              <a:rPr lang="zh-TW" altLang="zh-TW" sz="2600" dirty="0">
                <a:latin typeface="標楷體" panose="03000509000000000000" pitchFamily="65" charset="-120"/>
                <a:ea typeface="標楷體" panose="03000509000000000000" pitchFamily="65" charset="-120"/>
              </a:rPr>
              <a:t>遲到</a:t>
            </a:r>
            <a:endParaRPr lang="en-US" altLang="zh-TW" sz="26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800100" lvl="1" indent="-342900"/>
            <a:r>
              <a:rPr lang="zh-TW" altLang="en-US" sz="2200" dirty="0">
                <a:latin typeface="標楷體" panose="03000509000000000000" pitchFamily="65" charset="-120"/>
                <a:ea typeface="標楷體" panose="03000509000000000000" pitchFamily="65" charset="-120"/>
              </a:rPr>
              <a:t>寧可我等別人 </a:t>
            </a:r>
            <a:r>
              <a:rPr lang="en-US" altLang="zh-TW" sz="2200" dirty="0">
                <a:latin typeface="標楷體" panose="03000509000000000000" pitchFamily="65" charset="-120"/>
                <a:ea typeface="標楷體" panose="03000509000000000000" pitchFamily="65" charset="-120"/>
              </a:rPr>
              <a:t>OR</a:t>
            </a:r>
            <a:r>
              <a:rPr lang="zh-TW" altLang="en-US" sz="2200" dirty="0">
                <a:latin typeface="標楷體" panose="03000509000000000000" pitchFamily="65" charset="-120"/>
                <a:ea typeface="標楷體" panose="03000509000000000000" pitchFamily="65" charset="-120"/>
              </a:rPr>
              <a:t> 寧可別人等我</a:t>
            </a:r>
            <a:endParaRPr lang="en-US" altLang="zh-TW" sz="22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endParaRPr lang="zh-TW" altLang="en-US" dirty="0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B7E34C5E-637C-4B72-8D53-FF2C7DF28DC4}"/>
              </a:ext>
            </a:extLst>
          </p:cNvPr>
          <p:cNvSpPr/>
          <p:nvPr/>
        </p:nvSpPr>
        <p:spPr>
          <a:xfrm>
            <a:off x="4765964" y="901756"/>
            <a:ext cx="4177145" cy="52860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zh-TW" altLang="zh-TW" sz="2600" dirty="0">
                <a:latin typeface="標楷體" panose="03000509000000000000" pitchFamily="65" charset="-120"/>
                <a:ea typeface="標楷體" panose="03000509000000000000" pitchFamily="65" charset="-120"/>
              </a:rPr>
              <a:t>急驚風</a:t>
            </a:r>
            <a:r>
              <a:rPr lang="en-US" altLang="zh-TW" sz="2600" dirty="0">
                <a:latin typeface="標楷體" panose="03000509000000000000" pitchFamily="65" charset="-120"/>
                <a:ea typeface="標楷體" panose="03000509000000000000" pitchFamily="65" charset="-120"/>
              </a:rPr>
              <a:t>vs.</a:t>
            </a:r>
            <a:r>
              <a:rPr lang="zh-TW" altLang="zh-TW" sz="2600" dirty="0">
                <a:latin typeface="標楷體" panose="03000509000000000000" pitchFamily="65" charset="-120"/>
                <a:ea typeface="標楷體" panose="03000509000000000000" pitchFamily="65" charset="-120"/>
              </a:rPr>
              <a:t>慢郎中</a:t>
            </a:r>
            <a:endParaRPr lang="en-US" altLang="zh-TW" sz="26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zh-TW" altLang="en-US" sz="2200" dirty="0">
                <a:latin typeface="標楷體" panose="03000509000000000000" pitchFamily="65" charset="-120"/>
                <a:ea typeface="標楷體" panose="03000509000000000000" pitchFamily="65" charset="-120"/>
              </a:rPr>
              <a:t>凡事急說急做 </a:t>
            </a:r>
            <a:r>
              <a:rPr lang="en-US" altLang="zh-TW" sz="2200" dirty="0">
                <a:latin typeface="標楷體" panose="03000509000000000000" pitchFamily="65" charset="-120"/>
                <a:ea typeface="標楷體" panose="03000509000000000000" pitchFamily="65" charset="-120"/>
              </a:rPr>
              <a:t>OR</a:t>
            </a:r>
            <a:r>
              <a:rPr lang="zh-TW" altLang="en-US" sz="2200" dirty="0">
                <a:latin typeface="標楷體" panose="03000509000000000000" pitchFamily="65" charset="-120"/>
                <a:ea typeface="標楷體" panose="03000509000000000000" pitchFamily="65" charset="-120"/>
              </a:rPr>
              <a:t> 凡事慢慢來</a:t>
            </a:r>
            <a:endParaRPr lang="en-US" altLang="zh-TW" sz="22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zh-TW" altLang="zh-TW" sz="2600" dirty="0">
                <a:latin typeface="標楷體" panose="03000509000000000000" pitchFamily="65" charset="-120"/>
                <a:ea typeface="標楷體" panose="03000509000000000000" pitchFamily="65" charset="-120"/>
              </a:rPr>
              <a:t>神經質</a:t>
            </a:r>
            <a:r>
              <a:rPr lang="en-US" altLang="zh-TW" sz="2600" dirty="0">
                <a:latin typeface="標楷體" panose="03000509000000000000" pitchFamily="65" charset="-120"/>
                <a:ea typeface="標楷體" panose="03000509000000000000" pitchFamily="65" charset="-120"/>
              </a:rPr>
              <a:t>vs.</a:t>
            </a:r>
            <a:r>
              <a:rPr lang="zh-TW" altLang="zh-TW" sz="2600" dirty="0">
                <a:latin typeface="標楷體" panose="03000509000000000000" pitchFamily="65" charset="-120"/>
                <a:ea typeface="標楷體" panose="03000509000000000000" pitchFamily="65" charset="-120"/>
              </a:rPr>
              <a:t>大喇喇；</a:t>
            </a:r>
            <a:endParaRPr lang="en-US" altLang="zh-TW" sz="26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zh-TW" altLang="en-US" sz="2200" dirty="0">
                <a:latin typeface="標楷體" panose="03000509000000000000" pitchFamily="65" charset="-120"/>
                <a:ea typeface="標楷體" panose="03000509000000000000" pitchFamily="65" charset="-120"/>
              </a:rPr>
              <a:t>裝鐵門、小孩接送 </a:t>
            </a:r>
            <a:r>
              <a:rPr lang="en-US" altLang="zh-TW" sz="2200" dirty="0">
                <a:latin typeface="標楷體" panose="03000509000000000000" pitchFamily="65" charset="-120"/>
                <a:ea typeface="標楷體" panose="03000509000000000000" pitchFamily="65" charset="-120"/>
              </a:rPr>
              <a:t>OR</a:t>
            </a:r>
            <a:r>
              <a:rPr lang="zh-TW" altLang="en-US" sz="2200" dirty="0">
                <a:latin typeface="標楷體" panose="03000509000000000000" pitchFamily="65" charset="-120"/>
                <a:ea typeface="標楷體" panose="03000509000000000000" pitchFamily="65" charset="-120"/>
              </a:rPr>
              <a:t> 免操煩、小孩騎車</a:t>
            </a:r>
            <a:endParaRPr lang="en-US" altLang="zh-TW" sz="22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zh-TW" altLang="zh-TW" sz="2600" dirty="0">
                <a:latin typeface="標楷體" panose="03000509000000000000" pitchFamily="65" charset="-120"/>
                <a:ea typeface="標楷體" panose="03000509000000000000" pitchFamily="65" charset="-120"/>
              </a:rPr>
              <a:t>諒解</a:t>
            </a:r>
            <a:r>
              <a:rPr lang="en-US" altLang="zh-TW" sz="2600" dirty="0">
                <a:latin typeface="標楷體" panose="03000509000000000000" pitchFamily="65" charset="-120"/>
                <a:ea typeface="標楷體" panose="03000509000000000000" pitchFamily="65" charset="-120"/>
              </a:rPr>
              <a:t>vs.</a:t>
            </a:r>
            <a:r>
              <a:rPr lang="zh-TW" altLang="zh-TW" sz="2600" dirty="0">
                <a:latin typeface="標楷體" panose="03000509000000000000" pitchFamily="65" charset="-120"/>
                <a:ea typeface="標楷體" panose="03000509000000000000" pitchFamily="65" charset="-120"/>
              </a:rPr>
              <a:t>抱怨</a:t>
            </a:r>
            <a:endParaRPr lang="en-US" altLang="zh-TW" sz="26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zh-TW" altLang="zh-TW" sz="2600" dirty="0">
                <a:latin typeface="標楷體" panose="03000509000000000000" pitchFamily="65" charset="-120"/>
                <a:ea typeface="標楷體" panose="03000509000000000000" pitchFamily="65" charset="-120"/>
              </a:rPr>
              <a:t>藍</a:t>
            </a:r>
            <a:r>
              <a:rPr lang="en-US" altLang="zh-TW" sz="2600" dirty="0">
                <a:latin typeface="標楷體" panose="03000509000000000000" pitchFamily="65" charset="-120"/>
                <a:ea typeface="標楷體" panose="03000509000000000000" pitchFamily="65" charset="-120"/>
              </a:rPr>
              <a:t>vs.</a:t>
            </a:r>
            <a:r>
              <a:rPr lang="zh-TW" altLang="zh-TW" sz="2600" dirty="0">
                <a:latin typeface="標楷體" panose="03000509000000000000" pitchFamily="65" charset="-120"/>
                <a:ea typeface="標楷體" panose="03000509000000000000" pitchFamily="65" charset="-120"/>
              </a:rPr>
              <a:t>綠</a:t>
            </a:r>
            <a:endParaRPr lang="en-US" altLang="zh-TW" sz="26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zh-TW" altLang="en-US" sz="2600" dirty="0">
                <a:latin typeface="標楷體" panose="03000509000000000000" pitchFamily="65" charset="-120"/>
                <a:ea typeface="標楷體" panose="03000509000000000000" pitchFamily="65" charset="-120"/>
              </a:rPr>
              <a:t>獨立</a:t>
            </a:r>
            <a:r>
              <a:rPr lang="en-US" altLang="zh-TW" sz="2600" dirty="0">
                <a:latin typeface="標楷體" panose="03000509000000000000" pitchFamily="65" charset="-120"/>
                <a:ea typeface="標楷體" panose="03000509000000000000" pitchFamily="65" charset="-120"/>
              </a:rPr>
              <a:t>vs.</a:t>
            </a:r>
            <a:r>
              <a:rPr lang="zh-TW" altLang="en-US" sz="2600" dirty="0">
                <a:latin typeface="標楷體" panose="03000509000000000000" pitchFamily="65" charset="-120"/>
                <a:ea typeface="標楷體" panose="03000509000000000000" pitchFamily="65" charset="-120"/>
              </a:rPr>
              <a:t>依賴</a:t>
            </a:r>
            <a:endParaRPr lang="en-US" altLang="zh-TW" sz="26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zh-TW" altLang="en-US" sz="2600" dirty="0">
                <a:latin typeface="標楷體" panose="03000509000000000000" pitchFamily="65" charset="-120"/>
                <a:ea typeface="標楷體" panose="03000509000000000000" pitchFamily="65" charset="-120"/>
              </a:rPr>
              <a:t>正直</a:t>
            </a:r>
            <a:r>
              <a:rPr lang="en-US" altLang="zh-TW" sz="2600" dirty="0">
                <a:latin typeface="標楷體" panose="03000509000000000000" pitchFamily="65" charset="-120"/>
                <a:ea typeface="標楷體" panose="03000509000000000000" pitchFamily="65" charset="-120"/>
              </a:rPr>
              <a:t>vs.</a:t>
            </a:r>
            <a:r>
              <a:rPr lang="zh-TW" altLang="en-US" sz="2600" dirty="0">
                <a:latin typeface="標楷體" panose="03000509000000000000" pitchFamily="65" charset="-120"/>
                <a:ea typeface="標楷體" panose="03000509000000000000" pitchFamily="65" charset="-120"/>
              </a:rPr>
              <a:t>好利</a:t>
            </a:r>
            <a:endParaRPr lang="en-US" altLang="zh-TW" sz="26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zh-TW" altLang="en-US" sz="2600" dirty="0">
                <a:latin typeface="標楷體" panose="03000509000000000000" pitchFamily="65" charset="-120"/>
                <a:ea typeface="標楷體" panose="03000509000000000000" pitchFamily="65" charset="-120"/>
              </a:rPr>
              <a:t>宗教信仰</a:t>
            </a:r>
            <a:endParaRPr lang="en-US" altLang="zh-TW" sz="26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zh-TW" altLang="en-US" sz="3375" dirty="0">
                <a:latin typeface="標楷體" panose="03000509000000000000" pitchFamily="65" charset="-120"/>
                <a:ea typeface="標楷體" panose="03000509000000000000" pitchFamily="65" charset="-120"/>
              </a:rPr>
              <a:t>尊重、接納、包容、改自己！</a:t>
            </a:r>
            <a:endParaRPr lang="zh-TW" altLang="zh-TW" sz="3375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92003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ut/>
      </p:transition>
    </mc:Choice>
    <mc:Fallback xmlns="">
      <p:transition spd="slow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62082168-DF8A-4F8C-AB95-2214F7E169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28BDE216-3ACE-4F60-B1E5-BD79A823F2B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頁尾版面配置區 3">
            <a:extLst>
              <a:ext uri="{FF2B5EF4-FFF2-40B4-BE49-F238E27FC236}">
                <a16:creationId xmlns:a16="http://schemas.microsoft.com/office/drawing/2014/main" id="{C1E2FCE4-3E6D-4E15-A996-611900080B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05C57A46-6AAD-4019-8600-D66C6E39D5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ACCD94-EAD2-4B39-A6A5-1A9D4051A877}" type="slidenum">
              <a:rPr lang="zh-TW" altLang="en-US" smtClean="0"/>
              <a:pPr/>
              <a:t>49</a:t>
            </a:fld>
            <a:endParaRPr lang="zh-TW" altLang="en-US"/>
          </a:p>
        </p:txBody>
      </p:sp>
      <p:pic>
        <p:nvPicPr>
          <p:cNvPr id="6" name="圖片 5">
            <a:extLst>
              <a:ext uri="{FF2B5EF4-FFF2-40B4-BE49-F238E27FC236}">
                <a16:creationId xmlns:a16="http://schemas.microsoft.com/office/drawing/2014/main" id="{A5C6A04A-9ED7-4F04-AF4A-268CDCABE7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09600" y="-1"/>
            <a:ext cx="9637593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94895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投影片編號版面配置區 5">
            <a:extLst>
              <a:ext uri="{FF2B5EF4-FFF2-40B4-BE49-F238E27FC236}">
                <a16:creationId xmlns:a16="http://schemas.microsoft.com/office/drawing/2014/main" id="{CC5CADAB-FFDA-446A-8FF3-099CDC4E14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CA70CB7-1024-4651-B962-39B2FC9FF7B8}" type="slidenum">
              <a:rPr kumimoji="1" lang="en-US" altLang="zh-TW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新細明體" panose="02020500000000000000" pitchFamily="18" charset="-120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1" lang="en-US" altLang="zh-TW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新細明體" panose="02020500000000000000" pitchFamily="18" charset="-120"/>
              <a:cs typeface="+mn-cs"/>
            </a:endParaRPr>
          </a:p>
        </p:txBody>
      </p:sp>
      <p:sp>
        <p:nvSpPr>
          <p:cNvPr id="6147" name="Rectangle 2">
            <a:extLst>
              <a:ext uri="{FF2B5EF4-FFF2-40B4-BE49-F238E27FC236}">
                <a16:creationId xmlns:a16="http://schemas.microsoft.com/office/drawing/2014/main" id="{40B25284-984E-4C38-9032-59F5CB2A6EA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84213" y="260350"/>
            <a:ext cx="7772400" cy="1143000"/>
          </a:xfrm>
        </p:spPr>
        <p:txBody>
          <a:bodyPr/>
          <a:lstStyle/>
          <a:p>
            <a:pPr eaLnBrk="1" hangingPunct="1"/>
            <a:r>
              <a:rPr lang="zh-TW" altLang="en-US">
                <a:latin typeface="標楷體" panose="03000509000000000000" pitchFamily="65" charset="-120"/>
                <a:ea typeface="標楷體" panose="03000509000000000000" pitchFamily="65" charset="-120"/>
              </a:rPr>
              <a:t>聖修伯里</a:t>
            </a:r>
          </a:p>
        </p:txBody>
      </p:sp>
      <p:sp>
        <p:nvSpPr>
          <p:cNvPr id="3076" name="Rectangle 3">
            <a:extLst>
              <a:ext uri="{FF2B5EF4-FFF2-40B4-BE49-F238E27FC236}">
                <a16:creationId xmlns:a16="http://schemas.microsoft.com/office/drawing/2014/main" id="{7D903A58-253E-4F34-90A8-175FDACF666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50825" y="1484313"/>
            <a:ext cx="8207375" cy="5040312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zh-TW" sz="2800"/>
              <a:t>Antoine de Saint-Exupery, </a:t>
            </a:r>
            <a:r>
              <a:rPr lang="en-US" altLang="zh-TW" sz="2800">
                <a:solidFill>
                  <a:srgbClr val="CC0000"/>
                </a:solidFill>
              </a:rPr>
              <a:t>1900-1944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zh-TW" altLang="en-US" sz="2800">
                <a:latin typeface="微軟正黑體" panose="020B0604030504040204" pitchFamily="34" charset="-120"/>
                <a:ea typeface="微軟正黑體" panose="020B0604030504040204" pitchFamily="34" charset="-120"/>
              </a:rPr>
              <a:t>　法國著名作家。</a:t>
            </a:r>
          </a:p>
          <a:p>
            <a:pPr eaLnBrk="1" hangingPunct="1">
              <a:lnSpc>
                <a:spcPct val="90000"/>
              </a:lnSpc>
            </a:pPr>
            <a:r>
              <a:rPr lang="zh-TW" altLang="en-US" sz="2800">
                <a:latin typeface="微軟正黑體" panose="020B0604030504040204" pitchFamily="34" charset="-120"/>
                <a:ea typeface="微軟正黑體" panose="020B0604030504040204" pitchFamily="34" charset="-120"/>
              </a:rPr>
              <a:t>二次大戰末期，一次飛行任務中失蹤。</a:t>
            </a:r>
          </a:p>
          <a:p>
            <a:pPr eaLnBrk="1" hangingPunct="1">
              <a:lnSpc>
                <a:spcPct val="90000"/>
              </a:lnSpc>
            </a:pPr>
            <a:r>
              <a:rPr lang="zh-TW" altLang="en-US" sz="2800">
                <a:latin typeface="微軟正黑體" panose="020B0604030504040204" pitchFamily="34" charset="-120"/>
                <a:ea typeface="微軟正黑體" panose="020B0604030504040204" pitchFamily="34" charset="-120"/>
              </a:rPr>
              <a:t>小王子</a:t>
            </a:r>
            <a:r>
              <a:rPr lang="en-US" altLang="zh-TW" sz="2800">
                <a:latin typeface="微軟正黑體" panose="020B0604030504040204" pitchFamily="34" charset="-120"/>
                <a:ea typeface="微軟正黑體" panose="020B0604030504040204" pitchFamily="34" charset="-120"/>
              </a:rPr>
              <a:t>(1943)</a:t>
            </a:r>
            <a:r>
              <a:rPr lang="zh-TW" altLang="en-US" sz="2800">
                <a:latin typeface="微軟正黑體" panose="020B0604030504040204" pitchFamily="34" charset="-120"/>
                <a:ea typeface="微軟正黑體" panose="020B0604030504040204" pitchFamily="34" charset="-120"/>
              </a:rPr>
              <a:t>是他享譽文壇的童話傑作。</a:t>
            </a:r>
            <a:r>
              <a:rPr lang="zh-TW" altLang="en-US" sz="2800"/>
              <a:t> </a:t>
            </a:r>
            <a:r>
              <a:rPr lang="en-US" altLang="zh-TW" sz="2800"/>
              <a:t>20</a:t>
            </a:r>
            <a:r>
              <a:rPr lang="zh-TW" altLang="en-US" sz="2800">
                <a:latin typeface="微軟正黑體" panose="020B0604030504040204" pitchFamily="34" charset="-120"/>
                <a:ea typeface="微軟正黑體" panose="020B0604030504040204" pitchFamily="34" charset="-120"/>
              </a:rPr>
              <a:t>世紀法國最佳圖書，是世界最暢銷的圖書之一，被翻譯成</a:t>
            </a:r>
            <a:r>
              <a:rPr lang="en-US" altLang="zh-TW" sz="2800">
                <a:latin typeface="微軟正黑體" panose="020B0604030504040204" pitchFamily="34" charset="-120"/>
                <a:ea typeface="微軟正黑體" panose="020B0604030504040204" pitchFamily="34" charset="-120"/>
              </a:rPr>
              <a:t>250</a:t>
            </a:r>
            <a:r>
              <a:rPr lang="zh-TW" altLang="en-US" sz="2800">
                <a:latin typeface="微軟正黑體" panose="020B0604030504040204" pitchFamily="34" charset="-120"/>
                <a:ea typeface="微軟正黑體" panose="020B0604030504040204" pitchFamily="34" charset="-120"/>
              </a:rPr>
              <a:t>多種語言和方言，全世界迄今已售出兩億多冊，年銷售一百多萬冊。</a:t>
            </a:r>
          </a:p>
          <a:p>
            <a:pPr eaLnBrk="1" hangingPunct="1">
              <a:lnSpc>
                <a:spcPct val="90000"/>
              </a:lnSpc>
            </a:pPr>
            <a:r>
              <a:rPr lang="zh-TW" altLang="en-US" sz="2800">
                <a:latin typeface="微軟正黑體" panose="020B0604030504040204" pitchFamily="34" charset="-120"/>
                <a:ea typeface="微軟正黑體" panose="020B0604030504040204" pitchFamily="34" charset="-120"/>
              </a:rPr>
              <a:t>全書以小王子與迫降於撒哈拉沙漠的飛行員，一場奇妙的相遇展開序幕。</a:t>
            </a:r>
          </a:p>
          <a:p>
            <a:pPr eaLnBrk="1" hangingPunct="1">
              <a:lnSpc>
                <a:spcPct val="90000"/>
              </a:lnSpc>
            </a:pPr>
            <a:r>
              <a:rPr lang="zh-TW" altLang="en-US" sz="2800">
                <a:latin typeface="微軟正黑體" panose="020B0604030504040204" pitchFamily="34" charset="-120"/>
                <a:ea typeface="微軟正黑體" panose="020B0604030504040204" pitchFamily="34" charset="-120"/>
              </a:rPr>
              <a:t>全書透過</a:t>
            </a:r>
            <a:r>
              <a:rPr lang="zh-TW" altLang="en-US" sz="2800">
                <a:solidFill>
                  <a:srgbClr val="CC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兒童清純的心靈</a:t>
            </a:r>
            <a:r>
              <a:rPr lang="zh-TW" altLang="en-US" sz="2800">
                <a:latin typeface="微軟正黑體" panose="020B0604030504040204" pitchFamily="34" charset="-120"/>
                <a:ea typeface="微軟正黑體" panose="020B0604030504040204" pitchFamily="34" charset="-120"/>
              </a:rPr>
              <a:t>，表達作者對理想世界的嚮往和無限憧憬。</a:t>
            </a:r>
            <a:endParaRPr lang="en-US" altLang="zh-TW" sz="280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eaLnBrk="1" hangingPunct="1">
              <a:lnSpc>
                <a:spcPct val="90000"/>
              </a:lnSpc>
            </a:pPr>
            <a:r>
              <a:rPr lang="en-US" altLang="zh-TW" sz="2000">
                <a:hlinkClick r:id="rId3"/>
              </a:rPr>
              <a:t>https://www.youtube.com/watch?v=wQ67z_WKUgE&amp;list=PLY0fO-axpC7NUoByhOz24p39CuAgkdhKT&amp;index=2&amp;t=0s</a:t>
            </a:r>
            <a:r>
              <a:rPr lang="en-US" altLang="zh-TW" sz="2000"/>
              <a:t> L11</a:t>
            </a:r>
            <a:r>
              <a:rPr lang="zh-TW" altLang="en-US" sz="2000"/>
              <a:t>小王子與狐狸</a:t>
            </a:r>
            <a:endParaRPr lang="zh-TW" altLang="en-US" sz="200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6149" name="Picture 4" descr="saint_exupery1foifoi">
            <a:hlinkClick r:id="rId4"/>
            <a:extLst>
              <a:ext uri="{FF2B5EF4-FFF2-40B4-BE49-F238E27FC236}">
                <a16:creationId xmlns:a16="http://schemas.microsoft.com/office/drawing/2014/main" id="{727538E2-DAC2-406A-98B5-A99C2FA46E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9075" y="-122238"/>
            <a:ext cx="2582863" cy="26320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0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0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07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307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307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307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307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67E8BA54-BD26-4FAC-A119-2ED70468D8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性平三法修正案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E25A8B3B-6417-43F0-92B9-287975E4F71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頁尾版面配置區 3">
            <a:extLst>
              <a:ext uri="{FF2B5EF4-FFF2-40B4-BE49-F238E27FC236}">
                <a16:creationId xmlns:a16="http://schemas.microsoft.com/office/drawing/2014/main" id="{3CF634CB-BF5A-42D4-A82C-760DB619DE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316C8A51-A404-4A88-9368-27F5C9F4EA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ACCD94-EAD2-4B39-A6A5-1A9D4051A877}" type="slidenum">
              <a:rPr lang="zh-TW" altLang="en-US" smtClean="0"/>
              <a:pPr/>
              <a:t>50</a:t>
            </a:fld>
            <a:endParaRPr lang="zh-TW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0C1317E6-6C57-457A-992C-801C0EAE4D4F}"/>
              </a:ext>
            </a:extLst>
          </p:cNvPr>
          <p:cNvSpPr/>
          <p:nvPr/>
        </p:nvSpPr>
        <p:spPr>
          <a:xfrm>
            <a:off x="3210088" y="3244334"/>
            <a:ext cx="27238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dirty="0"/>
              <a:t>【</a:t>
            </a:r>
            <a:r>
              <a:rPr lang="zh-TW" altLang="en-US" dirty="0"/>
              <a:t>從電影漫談性別平等</a:t>
            </a:r>
            <a:r>
              <a:rPr lang="en-US" altLang="zh-TW" dirty="0"/>
              <a:t>】</a:t>
            </a:r>
            <a:endParaRPr lang="zh-TW" altLang="en-US" dirty="0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B8E66051-4235-49D4-8027-A7C6E22E4BFB}"/>
              </a:ext>
            </a:extLst>
          </p:cNvPr>
          <p:cNvSpPr/>
          <p:nvPr/>
        </p:nvSpPr>
        <p:spPr>
          <a:xfrm>
            <a:off x="3210088" y="3244334"/>
            <a:ext cx="27238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dirty="0"/>
              <a:t>【</a:t>
            </a:r>
            <a:r>
              <a:rPr lang="zh-TW" altLang="en-US" dirty="0"/>
              <a:t>從電影漫談性別平等</a:t>
            </a:r>
            <a:r>
              <a:rPr lang="en-US" altLang="zh-TW" dirty="0"/>
              <a:t>】</a:t>
            </a:r>
            <a:endParaRPr lang="zh-TW" altLang="en-US" dirty="0"/>
          </a:p>
        </p:txBody>
      </p:sp>
      <p:pic>
        <p:nvPicPr>
          <p:cNvPr id="8" name="圖片 7">
            <a:extLst>
              <a:ext uri="{FF2B5EF4-FFF2-40B4-BE49-F238E27FC236}">
                <a16:creationId xmlns:a16="http://schemas.microsoft.com/office/drawing/2014/main" id="{4ED5EEC8-1840-4404-8A0A-5A9B8ADA01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86715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8B948886-D7AA-4DBB-8055-213AE3C3B8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-1524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zh-TW" altLang="en-US" sz="4800" dirty="0">
                <a:latin typeface="標楷體" panose="03000509000000000000" pitchFamily="65" charset="-120"/>
                <a:ea typeface="標楷體" panose="03000509000000000000" pitchFamily="65" charset="-120"/>
              </a:rPr>
              <a:t>「有效」打擊加害人的裁罰處置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C79F3DAB-82E4-4AA1-9498-2F199A17106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990600"/>
            <a:ext cx="8382000" cy="5867400"/>
          </a:xfrm>
        </p:spPr>
        <p:txBody>
          <a:bodyPr>
            <a:normAutofit fontScale="92500"/>
          </a:bodyPr>
          <a:lstStyle/>
          <a:p>
            <a:pPr marL="269875" indent="-269875">
              <a:buNone/>
            </a:pPr>
            <a:r>
              <a:rPr lang="en-US" altLang="zh-TW" sz="2800" dirty="0">
                <a:latin typeface="微軟正黑體 Light" panose="020B0304030504040204" pitchFamily="34" charset="-120"/>
                <a:ea typeface="微軟正黑體 Light" panose="020B0304030504040204" pitchFamily="34" charset="-120"/>
              </a:rPr>
              <a:t>1. </a:t>
            </a:r>
            <a:r>
              <a:rPr lang="zh-TW" altLang="en-US" sz="3200" u="sng" dirty="0">
                <a:solidFill>
                  <a:srgbClr val="C00000"/>
                </a:solidFill>
                <a:latin typeface="微軟正黑體 Light" panose="020B0304030504040204" pitchFamily="34" charset="-120"/>
                <a:ea typeface="微軟正黑體 Light" panose="020B0304030504040204" pitchFamily="34" charset="-120"/>
              </a:rPr>
              <a:t>增訂權勢性騷擾類型</a:t>
            </a:r>
            <a:r>
              <a:rPr lang="zh-TW" altLang="en-US" sz="2800" dirty="0">
                <a:latin typeface="微軟正黑體 Light" panose="020B0304030504040204" pitchFamily="34" charset="-120"/>
                <a:ea typeface="微軟正黑體 Light" panose="020B0304030504040204" pitchFamily="34" charset="-120"/>
              </a:rPr>
              <a:t>：一般權勢性騷擾（如主管）及特別權勢性騷擾（如雇主或機關首長）</a:t>
            </a:r>
            <a:endParaRPr lang="en-US" altLang="zh-TW" sz="2800" dirty="0">
              <a:latin typeface="微軟正黑體 Light" panose="020B0304030504040204" pitchFamily="34" charset="-120"/>
              <a:ea typeface="微軟正黑體 Light" panose="020B0304030504040204" pitchFamily="34" charset="-120"/>
            </a:endParaRPr>
          </a:p>
          <a:p>
            <a:pPr marL="269875" indent="-269875">
              <a:buNone/>
            </a:pPr>
            <a:r>
              <a:rPr lang="en-US" altLang="zh-TW" sz="2800" dirty="0">
                <a:latin typeface="微軟正黑體 Light" panose="020B0304030504040204" pitchFamily="34" charset="-120"/>
                <a:ea typeface="微軟正黑體 Light" panose="020B0304030504040204" pitchFamily="34" charset="-120"/>
              </a:rPr>
              <a:t>2. </a:t>
            </a:r>
            <a:r>
              <a:rPr lang="zh-TW" altLang="en-US" sz="3200" u="sng" dirty="0">
                <a:solidFill>
                  <a:srgbClr val="C00000"/>
                </a:solidFill>
                <a:latin typeface="微軟正黑體 Light" panose="020B0304030504040204" pitchFamily="34" charset="-120"/>
                <a:ea typeface="微軟正黑體 Light" panose="020B0304030504040204" pitchFamily="34" charset="-120"/>
              </a:rPr>
              <a:t>明確規範性騷擾管轄權</a:t>
            </a:r>
            <a:r>
              <a:rPr lang="zh-TW" altLang="en-US" sz="2800" dirty="0">
                <a:latin typeface="微軟正黑體 Light" panose="020B0304030504040204" pitchFamily="34" charset="-120"/>
                <a:ea typeface="微軟正黑體 Light" panose="020B0304030504040204" pitchFamily="34" charset="-120"/>
              </a:rPr>
              <a:t>：校園事件</a:t>
            </a:r>
            <a:r>
              <a:rPr lang="en-US" altLang="zh-TW" sz="2800" dirty="0">
                <a:latin typeface="微軟正黑體 Light" panose="020B0304030504040204" pitchFamily="34" charset="-120"/>
                <a:ea typeface="微軟正黑體 Light" panose="020B0304030504040204" pitchFamily="34" charset="-120"/>
                <a:sym typeface="Wingdings" panose="05000000000000000000" pitchFamily="2" charset="2"/>
              </a:rPr>
              <a:t></a:t>
            </a:r>
            <a:r>
              <a:rPr lang="zh-TW" altLang="en-US" sz="2800" dirty="0">
                <a:latin typeface="微軟正黑體 Light" panose="020B0304030504040204" pitchFamily="34" charset="-120"/>
                <a:ea typeface="微軟正黑體 Light" panose="020B0304030504040204" pitchFamily="34" charset="-120"/>
              </a:rPr>
              <a:t>性平法，工作職場</a:t>
            </a:r>
            <a:r>
              <a:rPr lang="en-US" altLang="zh-TW" sz="2800" dirty="0">
                <a:latin typeface="微軟正黑體 Light" panose="020B0304030504040204" pitchFamily="34" charset="-120"/>
                <a:ea typeface="微軟正黑體 Light" panose="020B0304030504040204" pitchFamily="34" charset="-120"/>
                <a:sym typeface="Wingdings" panose="05000000000000000000" pitchFamily="2" charset="2"/>
              </a:rPr>
              <a:t></a:t>
            </a:r>
            <a:r>
              <a:rPr lang="zh-TW" altLang="en-US" sz="2800" dirty="0">
                <a:latin typeface="微軟正黑體 Light" panose="020B0304030504040204" pitchFamily="34" charset="-120"/>
                <a:ea typeface="微軟正黑體 Light" panose="020B0304030504040204" pitchFamily="34" charset="-120"/>
              </a:rPr>
              <a:t>性工法，其餘</a:t>
            </a:r>
            <a:r>
              <a:rPr lang="en-US" altLang="zh-TW" sz="2800" dirty="0">
                <a:latin typeface="微軟正黑體 Light" panose="020B0304030504040204" pitchFamily="34" charset="-120"/>
                <a:ea typeface="微軟正黑體 Light" panose="020B0304030504040204" pitchFamily="34" charset="-120"/>
                <a:sym typeface="Wingdings" panose="05000000000000000000" pitchFamily="2" charset="2"/>
              </a:rPr>
              <a:t></a:t>
            </a:r>
            <a:r>
              <a:rPr lang="zh-TW" altLang="en-US" sz="2800" dirty="0">
                <a:latin typeface="微軟正黑體 Light" panose="020B0304030504040204" pitchFamily="34" charset="-120"/>
                <a:ea typeface="微軟正黑體 Light" panose="020B0304030504040204" pitchFamily="34" charset="-120"/>
              </a:rPr>
              <a:t>性騷法處理，避免一事三法</a:t>
            </a:r>
            <a:endParaRPr lang="en-US" altLang="zh-TW" sz="2800" dirty="0">
              <a:latin typeface="微軟正黑體 Light" panose="020B0304030504040204" pitchFamily="34" charset="-120"/>
              <a:ea typeface="微軟正黑體 Light" panose="020B0304030504040204" pitchFamily="34" charset="-120"/>
            </a:endParaRPr>
          </a:p>
          <a:p>
            <a:pPr marL="269875" indent="-269875">
              <a:buNone/>
            </a:pPr>
            <a:r>
              <a:rPr lang="en-US" altLang="zh-TW" sz="2800" dirty="0">
                <a:latin typeface="微軟正黑體 Light" panose="020B0304030504040204" pitchFamily="34" charset="-120"/>
                <a:ea typeface="微軟正黑體 Light" panose="020B0304030504040204" pitchFamily="34" charset="-120"/>
              </a:rPr>
              <a:t>3. </a:t>
            </a:r>
            <a:r>
              <a:rPr lang="zh-TW" altLang="en-US" sz="3200" u="sng" dirty="0">
                <a:solidFill>
                  <a:srgbClr val="C00000"/>
                </a:solidFill>
                <a:latin typeface="微軟正黑體 Light" panose="020B0304030504040204" pitchFamily="34" charset="-120"/>
                <a:ea typeface="微軟正黑體 Light" panose="020B0304030504040204" pitchFamily="34" charset="-120"/>
              </a:rPr>
              <a:t>擴大適用範圍</a:t>
            </a:r>
            <a:r>
              <a:rPr lang="zh-TW" altLang="en-US" sz="2800" dirty="0">
                <a:latin typeface="微軟正黑體 Light" panose="020B0304030504040204" pitchFamily="34" charset="-120"/>
                <a:ea typeface="微軟正黑體 Light" panose="020B0304030504040204" pitchFamily="34" charset="-120"/>
              </a:rPr>
              <a:t>：雇主由主管機關裁處，</a:t>
            </a:r>
            <a:r>
              <a:rPr lang="zh-TW" altLang="en-US" sz="2800" dirty="0">
                <a:solidFill>
                  <a:srgbClr val="3A21F1"/>
                </a:solidFill>
                <a:latin typeface="微軟正黑體 Light" panose="020B0304030504040204" pitchFamily="34" charset="-120"/>
                <a:ea typeface="微軟正黑體 Light" panose="020B0304030504040204" pitchFamily="34" charset="-120"/>
              </a:rPr>
              <a:t>軍警校院</a:t>
            </a:r>
            <a:r>
              <a:rPr lang="zh-TW" altLang="en-US" sz="2800" dirty="0">
                <a:latin typeface="微軟正黑體 Light" panose="020B0304030504040204" pitchFamily="34" charset="-120"/>
                <a:ea typeface="微軟正黑體 Light" panose="020B0304030504040204" pitchFamily="34" charset="-120"/>
              </a:rPr>
              <a:t>及矯正學校納入性平法</a:t>
            </a:r>
            <a:endParaRPr lang="en-US" altLang="zh-TW" sz="2800" dirty="0">
              <a:latin typeface="微軟正黑體 Light" panose="020B0304030504040204" pitchFamily="34" charset="-120"/>
              <a:ea typeface="微軟正黑體 Light" panose="020B0304030504040204" pitchFamily="34" charset="-120"/>
            </a:endParaRPr>
          </a:p>
          <a:p>
            <a:pPr marL="269875" indent="-269875">
              <a:buNone/>
            </a:pPr>
            <a:r>
              <a:rPr lang="en-US" altLang="zh-TW" sz="2800" dirty="0">
                <a:latin typeface="微軟正黑體 Light" panose="020B0304030504040204" pitchFamily="34" charset="-120"/>
                <a:ea typeface="微軟正黑體 Light" panose="020B0304030504040204" pitchFamily="34" charset="-120"/>
              </a:rPr>
              <a:t>4. </a:t>
            </a:r>
            <a:r>
              <a:rPr lang="zh-TW" altLang="en-US" sz="3200" u="sng" dirty="0">
                <a:solidFill>
                  <a:srgbClr val="C00000"/>
                </a:solidFill>
                <a:latin typeface="微軟正黑體 Light" panose="020B0304030504040204" pitchFamily="34" charset="-120"/>
                <a:ea typeface="微軟正黑體 Light" panose="020B0304030504040204" pitchFamily="34" charset="-120"/>
              </a:rPr>
              <a:t>分層級處罰行為人</a:t>
            </a:r>
            <a:r>
              <a:rPr lang="zh-TW" altLang="en-US" sz="2800" dirty="0">
                <a:latin typeface="微軟正黑體 Light" panose="020B0304030504040204" pitchFamily="34" charset="-120"/>
                <a:ea typeface="微軟正黑體 Light" panose="020B0304030504040204" pitchFamily="34" charset="-120"/>
              </a:rPr>
              <a:t>：新增民事</a:t>
            </a:r>
            <a:r>
              <a:rPr lang="zh-TW" altLang="en-US" sz="2800" dirty="0">
                <a:solidFill>
                  <a:srgbClr val="3A21F1"/>
                </a:solidFill>
                <a:latin typeface="微軟正黑體 Light" panose="020B0304030504040204" pitchFamily="34" charset="-120"/>
                <a:ea typeface="微軟正黑體 Light" panose="020B0304030504040204" pitchFamily="34" charset="-120"/>
              </a:rPr>
              <a:t>懲罰性賠償</a:t>
            </a:r>
            <a:r>
              <a:rPr lang="zh-TW" altLang="en-US" sz="2800" dirty="0">
                <a:latin typeface="微軟正黑體 Light" panose="020B0304030504040204" pitchFamily="34" charset="-120"/>
                <a:ea typeface="微軟正黑體 Light" panose="020B0304030504040204" pitchFamily="34" charset="-120"/>
              </a:rPr>
              <a:t>，對利用權勢者、雇主加重最高</a:t>
            </a:r>
            <a:r>
              <a:rPr lang="en-US" altLang="zh-TW" sz="2800" dirty="0">
                <a:latin typeface="微軟正黑體 Light" panose="020B0304030504040204" pitchFamily="34" charset="-120"/>
                <a:ea typeface="微軟正黑體 Light" panose="020B0304030504040204" pitchFamily="34" charset="-120"/>
              </a:rPr>
              <a:t>5</a:t>
            </a:r>
            <a:r>
              <a:rPr lang="zh-TW" altLang="en-US" sz="2800" dirty="0">
                <a:latin typeface="微軟正黑體 Light" panose="020B0304030504040204" pitchFamily="34" charset="-120"/>
                <a:ea typeface="微軟正黑體 Light" panose="020B0304030504040204" pitchFamily="34" charset="-120"/>
              </a:rPr>
              <a:t>倍；雇主為行為人行政罰</a:t>
            </a:r>
            <a:r>
              <a:rPr lang="en-US" altLang="zh-TW" sz="2800" dirty="0">
                <a:latin typeface="微軟正黑體 Light" panose="020B0304030504040204" pitchFamily="34" charset="-120"/>
                <a:ea typeface="微軟正黑體 Light" panose="020B0304030504040204" pitchFamily="34" charset="-120"/>
              </a:rPr>
              <a:t>1-100</a:t>
            </a:r>
            <a:r>
              <a:rPr lang="zh-TW" altLang="en-US" sz="2800" dirty="0">
                <a:latin typeface="微軟正黑體 Light" panose="020B0304030504040204" pitchFamily="34" charset="-120"/>
                <a:ea typeface="微軟正黑體 Light" panose="020B0304030504040204" pitchFamily="34" charset="-120"/>
              </a:rPr>
              <a:t>萬、一般性騷行為人罰鍰最高</a:t>
            </a:r>
            <a:r>
              <a:rPr lang="en-US" altLang="zh-TW" sz="2800" dirty="0">
                <a:latin typeface="微軟正黑體 Light" panose="020B0304030504040204" pitchFamily="34" charset="-120"/>
                <a:ea typeface="微軟正黑體 Light" panose="020B0304030504040204" pitchFamily="34" charset="-120"/>
              </a:rPr>
              <a:t>20</a:t>
            </a:r>
            <a:r>
              <a:rPr lang="zh-TW" altLang="en-US" sz="2800" dirty="0">
                <a:latin typeface="微軟正黑體 Light" panose="020B0304030504040204" pitchFamily="34" charset="-120"/>
                <a:ea typeface="微軟正黑體 Light" panose="020B0304030504040204" pitchFamily="34" charset="-120"/>
              </a:rPr>
              <a:t>萬元、權勢性騷最高</a:t>
            </a:r>
            <a:r>
              <a:rPr lang="en-US" altLang="zh-TW" sz="2800" dirty="0">
                <a:latin typeface="微軟正黑體 Light" panose="020B0304030504040204" pitchFamily="34" charset="-120"/>
                <a:ea typeface="微軟正黑體 Light" panose="020B0304030504040204" pitchFamily="34" charset="-120"/>
              </a:rPr>
              <a:t>60</a:t>
            </a:r>
            <a:r>
              <a:rPr lang="zh-TW" altLang="en-US" sz="2800" dirty="0">
                <a:latin typeface="微軟正黑體 Light" panose="020B0304030504040204" pitchFamily="34" charset="-120"/>
                <a:ea typeface="微軟正黑體 Light" panose="020B0304030504040204" pitchFamily="34" charset="-120"/>
              </a:rPr>
              <a:t>萬元；刑事部分權勢犯性騷擾罪者</a:t>
            </a:r>
            <a:r>
              <a:rPr lang="zh-TW" altLang="en-US" sz="2800" dirty="0">
                <a:solidFill>
                  <a:srgbClr val="3A21F1"/>
                </a:solidFill>
                <a:latin typeface="微軟正黑體 Light" panose="020B0304030504040204" pitchFamily="34" charset="-120"/>
                <a:ea typeface="微軟正黑體 Light" panose="020B0304030504040204" pitchFamily="34" charset="-120"/>
              </a:rPr>
              <a:t>加重其刑</a:t>
            </a:r>
            <a:r>
              <a:rPr lang="en-US" altLang="zh-TW" sz="2800" dirty="0">
                <a:solidFill>
                  <a:srgbClr val="3A21F1"/>
                </a:solidFill>
                <a:latin typeface="微軟正黑體 Light" panose="020B0304030504040204" pitchFamily="34" charset="-120"/>
                <a:ea typeface="微軟正黑體 Light" panose="020B0304030504040204" pitchFamily="34" charset="-120"/>
              </a:rPr>
              <a:t>1/2</a:t>
            </a:r>
            <a:endParaRPr lang="en-US" altLang="zh-TW" sz="2800" dirty="0">
              <a:latin typeface="微軟正黑體 Light" panose="020B0304030504040204" pitchFamily="34" charset="-120"/>
              <a:ea typeface="微軟正黑體 Light" panose="020B0304030504040204" pitchFamily="34" charset="-120"/>
            </a:endParaRPr>
          </a:p>
          <a:p>
            <a:pPr marL="269875" indent="-269875">
              <a:buNone/>
            </a:pPr>
            <a:r>
              <a:rPr lang="en-US" altLang="zh-TW" sz="2800" dirty="0">
                <a:latin typeface="微軟正黑體 Light" panose="020B0304030504040204" pitchFamily="34" charset="-120"/>
                <a:ea typeface="微軟正黑體 Light" panose="020B0304030504040204" pitchFamily="34" charset="-120"/>
              </a:rPr>
              <a:t>5. </a:t>
            </a:r>
            <a:r>
              <a:rPr lang="zh-TW" altLang="en-US" sz="3200" u="sng" dirty="0">
                <a:solidFill>
                  <a:srgbClr val="C00000"/>
                </a:solidFill>
                <a:latin typeface="微軟正黑體 Light" panose="020B0304030504040204" pitchFamily="34" charset="-120"/>
                <a:ea typeface="微軟正黑體 Light" panose="020B0304030504040204" pitchFamily="34" charset="-120"/>
              </a:rPr>
              <a:t>強化外部申訴及監督機制</a:t>
            </a:r>
            <a:r>
              <a:rPr lang="zh-TW" altLang="en-US" sz="2800" dirty="0">
                <a:latin typeface="微軟正黑體 Light" panose="020B0304030504040204" pitchFamily="34" charset="-120"/>
                <a:ea typeface="微軟正黑體 Light" panose="020B0304030504040204" pitchFamily="34" charset="-120"/>
              </a:rPr>
              <a:t>：最高負責人，以及受害人不服雇主調查結果時</a:t>
            </a:r>
            <a:r>
              <a:rPr lang="en-US" altLang="zh-TW" sz="2800" dirty="0">
                <a:latin typeface="微軟正黑體 Light" panose="020B0304030504040204" pitchFamily="34" charset="-120"/>
                <a:ea typeface="微軟正黑體 Light" panose="020B0304030504040204" pitchFamily="34" charset="-120"/>
                <a:sym typeface="Wingdings" panose="05000000000000000000" pitchFamily="2" charset="2"/>
              </a:rPr>
              <a:t></a:t>
            </a:r>
            <a:r>
              <a:rPr lang="zh-TW" altLang="en-US" sz="2800" dirty="0">
                <a:latin typeface="微軟正黑體 Light" panose="020B0304030504040204" pitchFamily="34" charset="-120"/>
                <a:ea typeface="微軟正黑體 Light" panose="020B0304030504040204" pitchFamily="34" charset="-120"/>
              </a:rPr>
              <a:t>地方主管機關</a:t>
            </a:r>
          </a:p>
        </p:txBody>
      </p:sp>
      <p:sp>
        <p:nvSpPr>
          <p:cNvPr id="4" name="頁尾版面配置區 3">
            <a:extLst>
              <a:ext uri="{FF2B5EF4-FFF2-40B4-BE49-F238E27FC236}">
                <a16:creationId xmlns:a16="http://schemas.microsoft.com/office/drawing/2014/main" id="{D3106D15-A1D2-4324-B7D0-16F4440F8F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774C8F53-D049-4663-A56F-5B409B6CD0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ACCD94-EAD2-4B39-A6A5-1A9D4051A877}" type="slidenum">
              <a:rPr lang="zh-TW" altLang="en-US" smtClean="0"/>
              <a:pPr/>
              <a:t>51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0126529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圖片 5">
            <a:extLst>
              <a:ext uri="{FF2B5EF4-FFF2-40B4-BE49-F238E27FC236}">
                <a16:creationId xmlns:a16="http://schemas.microsoft.com/office/drawing/2014/main" id="{D356F83B-7F7C-44F1-B5FF-886F3B56CF4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73262" cy="7010400"/>
          </a:xfrm>
          <a:prstGeom prst="rect">
            <a:avLst/>
          </a:prstGeom>
        </p:spPr>
      </p:pic>
      <p:sp>
        <p:nvSpPr>
          <p:cNvPr id="2" name="標題 1">
            <a:extLst>
              <a:ext uri="{FF2B5EF4-FFF2-40B4-BE49-F238E27FC236}">
                <a16:creationId xmlns:a16="http://schemas.microsoft.com/office/drawing/2014/main" id="{7BBA434F-7960-4481-BEA5-0DCF028B55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9DE4E23C-56CC-4BBE-BB73-C9A132CBE95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頁尾版面配置區 3">
            <a:extLst>
              <a:ext uri="{FF2B5EF4-FFF2-40B4-BE49-F238E27FC236}">
                <a16:creationId xmlns:a16="http://schemas.microsoft.com/office/drawing/2014/main" id="{E269D9E8-09ED-418E-ABA2-812E50EF8C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8745F56F-0D51-4328-A707-515B1EB90B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ACCD94-EAD2-4B39-A6A5-1A9D4051A877}" type="slidenum">
              <a:rPr lang="zh-TW" altLang="en-US" smtClean="0"/>
              <a:pPr/>
              <a:t>52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1758336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8B948886-D7AA-4DBB-8055-213AE3C3B8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4800" y="274638"/>
            <a:ext cx="8382000" cy="1143000"/>
          </a:xfrm>
        </p:spPr>
        <p:txBody>
          <a:bodyPr>
            <a:normAutofit fontScale="90000"/>
          </a:bodyPr>
          <a:lstStyle/>
          <a:p>
            <a:r>
              <a:rPr lang="zh-TW" altLang="en-US" sz="4800" dirty="0">
                <a:latin typeface="標楷體" panose="03000509000000000000" pitchFamily="65" charset="-120"/>
                <a:ea typeface="標楷體" panose="03000509000000000000" pitchFamily="65" charset="-120"/>
              </a:rPr>
              <a:t>「友善」被害人的權益保障及服務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C79F3DAB-82E4-4AA1-9498-2F199A17106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3"/>
            <a:ext cx="8229600" cy="5121275"/>
          </a:xfrm>
        </p:spPr>
        <p:txBody>
          <a:bodyPr>
            <a:normAutofit/>
          </a:bodyPr>
          <a:lstStyle/>
          <a:p>
            <a:pPr marL="269875" indent="-269875">
              <a:buNone/>
            </a:pPr>
            <a:r>
              <a:rPr lang="zh-TW" altLang="en-US" dirty="0">
                <a:solidFill>
                  <a:srgbClr val="CC0000"/>
                </a:solidFill>
                <a:latin typeface="Heiti TC"/>
              </a:rPr>
              <a:t> </a:t>
            </a:r>
            <a:r>
              <a:rPr lang="en-US" altLang="zh-TW" sz="2800" dirty="0">
                <a:solidFill>
                  <a:srgbClr val="000000"/>
                </a:solidFill>
                <a:latin typeface="微軟正黑體 Light" panose="020B0304030504040204" pitchFamily="34" charset="-120"/>
                <a:ea typeface="微軟正黑體 Light" panose="020B0304030504040204" pitchFamily="34" charset="-120"/>
              </a:rPr>
              <a:t>1. </a:t>
            </a:r>
            <a:r>
              <a:rPr lang="zh-TW" altLang="en-US" sz="3200" u="sng" dirty="0">
                <a:solidFill>
                  <a:srgbClr val="C00000"/>
                </a:solidFill>
                <a:latin typeface="微軟正黑體 Light" panose="020B0304030504040204" pitchFamily="34" charset="-120"/>
                <a:ea typeface="微軟正黑體 Light" panose="020B0304030504040204" pitchFamily="34" charset="-120"/>
              </a:rPr>
              <a:t>保護扶助入法</a:t>
            </a:r>
            <a:r>
              <a:rPr lang="zh-TW" altLang="en-US" sz="2800" dirty="0">
                <a:solidFill>
                  <a:srgbClr val="000000"/>
                </a:solidFill>
                <a:latin typeface="微軟正黑體 Light" panose="020B0304030504040204" pitchFamily="34" charset="-120"/>
                <a:ea typeface="微軟正黑體 Light" panose="020B0304030504040204" pitchFamily="34" charset="-120"/>
              </a:rPr>
              <a:t>：編列預算增加被害人</a:t>
            </a:r>
            <a:r>
              <a:rPr lang="zh-TW" altLang="en-US" sz="2800" dirty="0">
                <a:solidFill>
                  <a:srgbClr val="3A21F1"/>
                </a:solidFill>
                <a:latin typeface="微軟正黑體 Light" panose="020B0304030504040204" pitchFamily="34" charset="-120"/>
                <a:ea typeface="微軟正黑體 Light" panose="020B0304030504040204" pitchFamily="34" charset="-120"/>
              </a:rPr>
              <a:t>保護扶助</a:t>
            </a:r>
            <a:r>
              <a:rPr lang="zh-TW" altLang="en-US" sz="2800" dirty="0">
                <a:solidFill>
                  <a:srgbClr val="000000"/>
                </a:solidFill>
                <a:latin typeface="微軟正黑體 Light" panose="020B0304030504040204" pitchFamily="34" charset="-120"/>
                <a:ea typeface="微軟正黑體 Light" panose="020B0304030504040204" pitchFamily="34" charset="-120"/>
              </a:rPr>
              <a:t>措施，同時完善</a:t>
            </a:r>
            <a:r>
              <a:rPr lang="zh-TW" altLang="en-US" sz="2800" dirty="0">
                <a:solidFill>
                  <a:srgbClr val="3A21F1"/>
                </a:solidFill>
                <a:latin typeface="微軟正黑體 Light" panose="020B0304030504040204" pitchFamily="34" charset="-120"/>
                <a:ea typeface="微軟正黑體 Light" panose="020B0304030504040204" pitchFamily="34" charset="-120"/>
              </a:rPr>
              <a:t>保密</a:t>
            </a:r>
            <a:r>
              <a:rPr lang="zh-TW" altLang="en-US" sz="2800" dirty="0">
                <a:solidFill>
                  <a:srgbClr val="000000"/>
                </a:solidFill>
                <a:latin typeface="微軟正黑體 Light" panose="020B0304030504040204" pitchFamily="34" charset="-120"/>
                <a:ea typeface="微軟正黑體 Light" panose="020B0304030504040204" pitchFamily="34" charset="-120"/>
              </a:rPr>
              <a:t>規定，不得報導或公開足資識別被害人身分之資訊，周延被害人保護。</a:t>
            </a:r>
            <a:endParaRPr lang="en-US" altLang="zh-TW" sz="2800" dirty="0">
              <a:solidFill>
                <a:srgbClr val="000000"/>
              </a:solidFill>
              <a:latin typeface="微軟正黑體 Light" panose="020B0304030504040204" pitchFamily="34" charset="-120"/>
              <a:ea typeface="微軟正黑體 Light" panose="020B0304030504040204" pitchFamily="34" charset="-120"/>
            </a:endParaRPr>
          </a:p>
          <a:p>
            <a:pPr marL="363538" indent="-363538">
              <a:buNone/>
            </a:pPr>
            <a:r>
              <a:rPr lang="en-US" altLang="zh-TW" sz="2800" dirty="0">
                <a:solidFill>
                  <a:srgbClr val="000000"/>
                </a:solidFill>
                <a:latin typeface="微軟正黑體 Light" panose="020B0304030504040204" pitchFamily="34" charset="-120"/>
                <a:ea typeface="微軟正黑體 Light" panose="020B0304030504040204" pitchFamily="34" charset="-120"/>
              </a:rPr>
              <a:t>2. </a:t>
            </a:r>
            <a:r>
              <a:rPr lang="zh-TW" altLang="en-US" sz="3200" u="sng" dirty="0">
                <a:solidFill>
                  <a:srgbClr val="C00000"/>
                </a:solidFill>
                <a:latin typeface="微軟正黑體 Light" panose="020B0304030504040204" pitchFamily="34" charset="-120"/>
                <a:ea typeface="微軟正黑體 Light" panose="020B0304030504040204" pitchFamily="34" charset="-120"/>
              </a:rPr>
              <a:t>延長性騷擾申訴時效，增訂離職後、具權勢關係及未成年者申訴的特別時效</a:t>
            </a:r>
            <a:r>
              <a:rPr lang="zh-TW" altLang="en-US" sz="2800" dirty="0">
                <a:solidFill>
                  <a:srgbClr val="000000"/>
                </a:solidFill>
                <a:latin typeface="微軟正黑體 Light" panose="020B0304030504040204" pitchFamily="34" charset="-120"/>
                <a:ea typeface="微軟正黑體 Light" panose="020B0304030504040204" pitchFamily="34" charset="-120"/>
              </a:rPr>
              <a:t>：一般性騷申訴時效為</a:t>
            </a:r>
            <a:r>
              <a:rPr lang="zh-TW" altLang="en-US" sz="2800" dirty="0">
                <a:solidFill>
                  <a:srgbClr val="3A21F1"/>
                </a:solidFill>
                <a:latin typeface="微軟正黑體 Light" panose="020B0304030504040204" pitchFamily="34" charset="-120"/>
                <a:ea typeface="微軟正黑體 Light" panose="020B0304030504040204" pitchFamily="34" charset="-120"/>
              </a:rPr>
              <a:t>知悉事件</a:t>
            </a:r>
            <a:r>
              <a:rPr lang="zh-TW" altLang="en-US" sz="2800" dirty="0">
                <a:solidFill>
                  <a:srgbClr val="000000"/>
                </a:solidFill>
                <a:latin typeface="微軟正黑體 Light" panose="020B0304030504040204" pitchFamily="34" charset="-120"/>
                <a:ea typeface="微軟正黑體 Light" panose="020B0304030504040204" pitchFamily="34" charset="-120"/>
              </a:rPr>
              <a:t>起</a:t>
            </a:r>
            <a:r>
              <a:rPr lang="en-US" altLang="zh-TW" sz="2800" dirty="0">
                <a:solidFill>
                  <a:srgbClr val="000000"/>
                </a:solidFill>
                <a:latin typeface="微軟正黑體 Light" panose="020B0304030504040204" pitchFamily="34" charset="-120"/>
                <a:ea typeface="微軟正黑體 Light" panose="020B0304030504040204" pitchFamily="34" charset="-120"/>
              </a:rPr>
              <a:t>2</a:t>
            </a:r>
            <a:r>
              <a:rPr lang="zh-TW" altLang="en-US" sz="2800" dirty="0">
                <a:solidFill>
                  <a:srgbClr val="000000"/>
                </a:solidFill>
                <a:latin typeface="微軟正黑體 Light" panose="020B0304030504040204" pitchFamily="34" charset="-120"/>
                <a:ea typeface="微軟正黑體 Light" panose="020B0304030504040204" pitchFamily="34" charset="-120"/>
              </a:rPr>
              <a:t>年，自</a:t>
            </a:r>
            <a:r>
              <a:rPr lang="zh-TW" altLang="en-US" sz="2800" dirty="0">
                <a:solidFill>
                  <a:srgbClr val="3A21F1"/>
                </a:solidFill>
                <a:latin typeface="微軟正黑體 Light" panose="020B0304030504040204" pitchFamily="34" charset="-120"/>
                <a:ea typeface="微軟正黑體 Light" panose="020B0304030504040204" pitchFamily="34" charset="-120"/>
              </a:rPr>
              <a:t>事件發生</a:t>
            </a:r>
            <a:r>
              <a:rPr lang="zh-TW" altLang="en-US" sz="2800" dirty="0">
                <a:solidFill>
                  <a:srgbClr val="000000"/>
                </a:solidFill>
                <a:latin typeface="微軟正黑體 Light" panose="020B0304030504040204" pitchFamily="34" charset="-120"/>
                <a:ea typeface="微軟正黑體 Light" panose="020B0304030504040204" pitchFamily="34" charset="-120"/>
              </a:rPr>
              <a:t>起</a:t>
            </a:r>
            <a:r>
              <a:rPr lang="en-US" altLang="zh-TW" sz="2800" dirty="0">
                <a:solidFill>
                  <a:srgbClr val="000000"/>
                </a:solidFill>
                <a:latin typeface="微軟正黑體 Light" panose="020B0304030504040204" pitchFamily="34" charset="-120"/>
                <a:ea typeface="微軟正黑體 Light" panose="020B0304030504040204" pitchFamily="34" charset="-120"/>
              </a:rPr>
              <a:t>5</a:t>
            </a:r>
            <a:r>
              <a:rPr lang="zh-TW" altLang="en-US" sz="2800" dirty="0">
                <a:solidFill>
                  <a:srgbClr val="000000"/>
                </a:solidFill>
                <a:latin typeface="微軟正黑體 Light" panose="020B0304030504040204" pitchFamily="34" charset="-120"/>
                <a:ea typeface="微軟正黑體 Light" panose="020B0304030504040204" pitchFamily="34" charset="-120"/>
              </a:rPr>
              <a:t>年；權勢性騷申訴時效為知悉事件起</a:t>
            </a:r>
            <a:r>
              <a:rPr lang="en-US" altLang="zh-TW" sz="2800" dirty="0">
                <a:solidFill>
                  <a:srgbClr val="000000"/>
                </a:solidFill>
                <a:latin typeface="微軟正黑體 Light" panose="020B0304030504040204" pitchFamily="34" charset="-120"/>
                <a:ea typeface="微軟正黑體 Light" panose="020B0304030504040204" pitchFamily="34" charset="-120"/>
              </a:rPr>
              <a:t>3</a:t>
            </a:r>
            <a:r>
              <a:rPr lang="zh-TW" altLang="en-US" sz="2800" dirty="0">
                <a:solidFill>
                  <a:srgbClr val="000000"/>
                </a:solidFill>
                <a:latin typeface="微軟正黑體 Light" panose="020B0304030504040204" pitchFamily="34" charset="-120"/>
                <a:ea typeface="微軟正黑體 Light" panose="020B0304030504040204" pitchFamily="34" charset="-120"/>
              </a:rPr>
              <a:t>年，自事件發生起</a:t>
            </a:r>
            <a:r>
              <a:rPr lang="en-US" altLang="zh-TW" sz="2800" dirty="0">
                <a:solidFill>
                  <a:srgbClr val="000000"/>
                </a:solidFill>
                <a:latin typeface="微軟正黑體 Light" panose="020B0304030504040204" pitchFamily="34" charset="-120"/>
                <a:ea typeface="微軟正黑體 Light" panose="020B0304030504040204" pitchFamily="34" charset="-120"/>
              </a:rPr>
              <a:t>7</a:t>
            </a:r>
            <a:r>
              <a:rPr lang="zh-TW" altLang="en-US" sz="2800" dirty="0">
                <a:solidFill>
                  <a:srgbClr val="000000"/>
                </a:solidFill>
                <a:latin typeface="微軟正黑體 Light" panose="020B0304030504040204" pitchFamily="34" charset="-120"/>
                <a:ea typeface="微軟正黑體 Light" panose="020B0304030504040204" pitchFamily="34" charset="-120"/>
              </a:rPr>
              <a:t>年；性騷若於未成年時發生，申訴時效為成年後</a:t>
            </a:r>
            <a:r>
              <a:rPr lang="en-US" altLang="zh-TW" sz="2800" dirty="0">
                <a:solidFill>
                  <a:srgbClr val="000000"/>
                </a:solidFill>
                <a:latin typeface="微軟正黑體 Light" panose="020B0304030504040204" pitchFamily="34" charset="-120"/>
                <a:ea typeface="微軟正黑體 Light" panose="020B0304030504040204" pitchFamily="34" charset="-120"/>
              </a:rPr>
              <a:t>3</a:t>
            </a:r>
            <a:r>
              <a:rPr lang="zh-TW" altLang="en-US" sz="2800" dirty="0">
                <a:solidFill>
                  <a:srgbClr val="000000"/>
                </a:solidFill>
                <a:latin typeface="微軟正黑體 Light" panose="020B0304030504040204" pitchFamily="34" charset="-120"/>
                <a:ea typeface="微軟正黑體 Light" panose="020B0304030504040204" pitchFamily="34" charset="-120"/>
              </a:rPr>
              <a:t>年，而如果是雇主性騷，被害人得於離職後</a:t>
            </a:r>
            <a:r>
              <a:rPr lang="en-US" altLang="zh-TW" sz="2800" dirty="0">
                <a:solidFill>
                  <a:srgbClr val="000000"/>
                </a:solidFill>
                <a:latin typeface="微軟正黑體 Light" panose="020B0304030504040204" pitchFamily="34" charset="-120"/>
                <a:ea typeface="微軟正黑體 Light" panose="020B0304030504040204" pitchFamily="34" charset="-120"/>
              </a:rPr>
              <a:t>1</a:t>
            </a:r>
            <a:r>
              <a:rPr lang="zh-TW" altLang="en-US" sz="2800" dirty="0">
                <a:solidFill>
                  <a:srgbClr val="000000"/>
                </a:solidFill>
                <a:latin typeface="微軟正黑體 Light" panose="020B0304030504040204" pitchFamily="34" charset="-120"/>
                <a:ea typeface="微軟正黑體 Light" panose="020B0304030504040204" pitchFamily="34" charset="-120"/>
              </a:rPr>
              <a:t>後，自事件發生起</a:t>
            </a:r>
            <a:r>
              <a:rPr lang="en-US" altLang="zh-TW" sz="2800" dirty="0">
                <a:solidFill>
                  <a:srgbClr val="000000"/>
                </a:solidFill>
                <a:latin typeface="微軟正黑體 Light" panose="020B0304030504040204" pitchFamily="34" charset="-120"/>
                <a:ea typeface="微軟正黑體 Light" panose="020B0304030504040204" pitchFamily="34" charset="-120"/>
              </a:rPr>
              <a:t>10</a:t>
            </a:r>
            <a:r>
              <a:rPr lang="zh-TW" altLang="en-US" sz="2800" dirty="0">
                <a:solidFill>
                  <a:srgbClr val="000000"/>
                </a:solidFill>
                <a:latin typeface="微軟正黑體 Light" panose="020B0304030504040204" pitchFamily="34" charset="-120"/>
                <a:ea typeface="微軟正黑體 Light" panose="020B0304030504040204" pitchFamily="34" charset="-120"/>
              </a:rPr>
              <a:t>年內申訴。</a:t>
            </a:r>
            <a:endParaRPr lang="zh-TW" altLang="en-US" dirty="0">
              <a:latin typeface="微軟正黑體 Light" panose="020B0304030504040204" pitchFamily="34" charset="-120"/>
              <a:ea typeface="微軟正黑體 Light" panose="020B0304030504040204" pitchFamily="34" charset="-120"/>
            </a:endParaRPr>
          </a:p>
        </p:txBody>
      </p:sp>
      <p:sp>
        <p:nvSpPr>
          <p:cNvPr id="4" name="頁尾版面配置區 3">
            <a:extLst>
              <a:ext uri="{FF2B5EF4-FFF2-40B4-BE49-F238E27FC236}">
                <a16:creationId xmlns:a16="http://schemas.microsoft.com/office/drawing/2014/main" id="{D3106D15-A1D2-4324-B7D0-16F4440F8F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TW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新細明體" panose="02020500000000000000" pitchFamily="18" charset="-120"/>
              <a:cs typeface="+mn-cs"/>
            </a:endParaRPr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774C8F53-D049-4663-A56F-5B409B6CD0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1ACCD94-EAD2-4B39-A6A5-1A9D4051A877}" type="slidenum">
              <a:rPr kumimoji="0" lang="zh-TW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新細明體" panose="02020500000000000000" pitchFamily="18" charset="-120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53</a:t>
            </a:fld>
            <a:endParaRPr kumimoji="0" lang="zh-TW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新細明體" panose="02020500000000000000" pitchFamily="18" charset="-12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086065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8B948886-D7AA-4DBB-8055-213AE3C3B8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TW" altLang="en-US" sz="4400" dirty="0">
                <a:latin typeface="標楷體" panose="03000509000000000000" pitchFamily="65" charset="-120"/>
                <a:ea typeface="標楷體" panose="03000509000000000000" pitchFamily="65" charset="-120"/>
              </a:rPr>
              <a:t>建立「可信賴」專業的性騷擾防治制度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C79F3DAB-82E4-4AA1-9498-2F199A17106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4"/>
            <a:ext cx="8229600" cy="4983158"/>
          </a:xfrm>
        </p:spPr>
        <p:txBody>
          <a:bodyPr>
            <a:normAutofit/>
          </a:bodyPr>
          <a:lstStyle/>
          <a:p>
            <a:pPr marL="269875" indent="-269875">
              <a:buNone/>
            </a:pPr>
            <a:r>
              <a:rPr lang="en-US" altLang="zh-TW" sz="3200" dirty="0">
                <a:solidFill>
                  <a:srgbClr val="000000"/>
                </a:solidFill>
                <a:latin typeface="微軟正黑體 Light" panose="020B0304030504040204" pitchFamily="34" charset="-120"/>
                <a:ea typeface="微軟正黑體 Light" panose="020B0304030504040204" pitchFamily="34" charset="-120"/>
              </a:rPr>
              <a:t>1. </a:t>
            </a:r>
            <a:r>
              <a:rPr lang="zh-TW" altLang="en-US" sz="3200" u="sng" dirty="0">
                <a:solidFill>
                  <a:srgbClr val="000000"/>
                </a:solidFill>
                <a:latin typeface="微軟正黑體 Light" panose="020B0304030504040204" pitchFamily="34" charset="-120"/>
                <a:ea typeface="微軟正黑體 Light" panose="020B0304030504040204" pitchFamily="34" charset="-120"/>
              </a:rPr>
              <a:t>增訂情節重大的最高負責人、主管停職，或調整職務的</a:t>
            </a:r>
            <a:r>
              <a:rPr lang="zh-TW" altLang="en-US" sz="3200" u="sng" dirty="0">
                <a:solidFill>
                  <a:srgbClr val="C00000"/>
                </a:solidFill>
                <a:latin typeface="微軟正黑體 Light" panose="020B0304030504040204" pitchFamily="34" charset="-120"/>
                <a:ea typeface="微軟正黑體 Light" panose="020B0304030504040204" pitchFamily="34" charset="-120"/>
              </a:rPr>
              <a:t>暫時措施</a:t>
            </a:r>
            <a:r>
              <a:rPr lang="zh-TW" altLang="en-US" sz="3200" dirty="0">
                <a:solidFill>
                  <a:srgbClr val="000000"/>
                </a:solidFill>
                <a:latin typeface="微軟正黑體 Light" panose="020B0304030504040204" pitchFamily="34" charset="-120"/>
                <a:ea typeface="微軟正黑體 Light" panose="020B0304030504040204" pitchFamily="34" charset="-120"/>
              </a:rPr>
              <a:t>：確保事件</a:t>
            </a:r>
            <a:r>
              <a:rPr lang="zh-TW" altLang="en-US" sz="3200" dirty="0">
                <a:solidFill>
                  <a:srgbClr val="3A21F1"/>
                </a:solidFill>
                <a:latin typeface="微軟正黑體 Light" panose="020B0304030504040204" pitchFamily="34" charset="-120"/>
                <a:ea typeface="微軟正黑體 Light" panose="020B0304030504040204" pitchFamily="34" charset="-120"/>
              </a:rPr>
              <a:t>調查過程獨立公正</a:t>
            </a:r>
            <a:r>
              <a:rPr lang="zh-TW" altLang="en-US" sz="3200" dirty="0">
                <a:solidFill>
                  <a:srgbClr val="000000"/>
                </a:solidFill>
                <a:latin typeface="微軟正黑體 Light" panose="020B0304030504040204" pitchFamily="34" charset="-120"/>
                <a:ea typeface="微軟正黑體 Light" panose="020B0304030504040204" pitchFamily="34" charset="-120"/>
              </a:rPr>
              <a:t>，不受行為人權勢影響，讓被害人能夠勇於申訴。</a:t>
            </a:r>
            <a:endParaRPr lang="en-US" altLang="zh-TW" sz="3200" dirty="0">
              <a:solidFill>
                <a:srgbClr val="000000"/>
              </a:solidFill>
              <a:latin typeface="微軟正黑體 Light" panose="020B0304030504040204" pitchFamily="34" charset="-120"/>
              <a:ea typeface="微軟正黑體 Light" panose="020B0304030504040204" pitchFamily="34" charset="-120"/>
            </a:endParaRPr>
          </a:p>
          <a:p>
            <a:pPr marL="269875" indent="-269875">
              <a:buNone/>
            </a:pPr>
            <a:r>
              <a:rPr lang="en-US" altLang="zh-TW" sz="3200" dirty="0">
                <a:solidFill>
                  <a:srgbClr val="000000"/>
                </a:solidFill>
                <a:latin typeface="微軟正黑體 Light" panose="020B0304030504040204" pitchFamily="34" charset="-120"/>
                <a:ea typeface="微軟正黑體 Light" panose="020B0304030504040204" pitchFamily="34" charset="-120"/>
              </a:rPr>
              <a:t>2. </a:t>
            </a:r>
            <a:r>
              <a:rPr lang="zh-TW" altLang="en-US" sz="3200" u="sng" dirty="0">
                <a:solidFill>
                  <a:srgbClr val="000000"/>
                </a:solidFill>
                <a:latin typeface="微軟正黑體 Light" panose="020B0304030504040204" pitchFamily="34" charset="-120"/>
                <a:ea typeface="微軟正黑體 Light" panose="020B0304030504040204" pitchFamily="34" charset="-120"/>
              </a:rPr>
              <a:t>性平會</a:t>
            </a:r>
            <a:r>
              <a:rPr lang="zh-TW" altLang="en-US" sz="3200" u="sng" dirty="0">
                <a:solidFill>
                  <a:srgbClr val="C00000"/>
                </a:solidFill>
                <a:latin typeface="微軟正黑體 Light" panose="020B0304030504040204" pitchFamily="34" charset="-120"/>
                <a:ea typeface="微軟正黑體 Light" panose="020B0304030504040204" pitchFamily="34" charset="-120"/>
              </a:rPr>
              <a:t>調查成員</a:t>
            </a:r>
            <a:r>
              <a:rPr lang="zh-TW" altLang="en-US" sz="3200" u="sng" dirty="0">
                <a:solidFill>
                  <a:srgbClr val="000000"/>
                </a:solidFill>
                <a:latin typeface="微軟正黑體 Light" panose="020B0304030504040204" pitchFamily="34" charset="-120"/>
                <a:ea typeface="微軟正黑體 Light" panose="020B0304030504040204" pitchFamily="34" charset="-120"/>
              </a:rPr>
              <a:t>具性平意識與專業</a:t>
            </a:r>
            <a:r>
              <a:rPr lang="zh-TW" altLang="en-US" sz="3200" dirty="0">
                <a:solidFill>
                  <a:srgbClr val="000000"/>
                </a:solidFill>
                <a:latin typeface="微軟正黑體 Light" panose="020B0304030504040204" pitchFamily="34" charset="-120"/>
                <a:ea typeface="微軟正黑體 Light" panose="020B0304030504040204" pitchFamily="34" charset="-120"/>
              </a:rPr>
              <a:t>：建置人才資料庫，培訓及遴選具</a:t>
            </a:r>
            <a:r>
              <a:rPr lang="zh-TW" altLang="en-US" sz="3200" dirty="0">
                <a:solidFill>
                  <a:srgbClr val="3A21F1"/>
                </a:solidFill>
                <a:latin typeface="微軟正黑體 Light" panose="020B0304030504040204" pitchFamily="34" charset="-120"/>
                <a:ea typeface="微軟正黑體 Light" panose="020B0304030504040204" pitchFamily="34" charset="-120"/>
              </a:rPr>
              <a:t>性平意識</a:t>
            </a:r>
            <a:r>
              <a:rPr lang="zh-TW" altLang="en-US" sz="3200" dirty="0">
                <a:solidFill>
                  <a:srgbClr val="000000"/>
                </a:solidFill>
                <a:latin typeface="微軟正黑體 Light" panose="020B0304030504040204" pitchFamily="34" charset="-120"/>
                <a:ea typeface="微軟正黑體 Light" panose="020B0304030504040204" pitchFamily="34" charset="-120"/>
              </a:rPr>
              <a:t>的成員。</a:t>
            </a:r>
            <a:endParaRPr lang="en-US" altLang="zh-TW" sz="3200" dirty="0">
              <a:latin typeface="微軟正黑體 Light" panose="020B0304030504040204" pitchFamily="34" charset="-120"/>
              <a:ea typeface="微軟正黑體 Light" panose="020B0304030504040204" pitchFamily="34" charset="-120"/>
            </a:endParaRPr>
          </a:p>
          <a:p>
            <a:pPr marL="269875" indent="-269875">
              <a:buNone/>
            </a:pPr>
            <a:r>
              <a:rPr lang="en-US" altLang="zh-TW" sz="3200" dirty="0">
                <a:solidFill>
                  <a:srgbClr val="000000"/>
                </a:solidFill>
                <a:latin typeface="微軟正黑體 Light" panose="020B0304030504040204" pitchFamily="34" charset="-120"/>
                <a:ea typeface="微軟正黑體 Light" panose="020B0304030504040204" pitchFamily="34" charset="-120"/>
              </a:rPr>
              <a:t>3. </a:t>
            </a:r>
            <a:r>
              <a:rPr lang="zh-TW" altLang="en-US" sz="3200" u="sng" dirty="0">
                <a:solidFill>
                  <a:srgbClr val="000000"/>
                </a:solidFill>
                <a:latin typeface="微軟正黑體 Light" panose="020B0304030504040204" pitchFamily="34" charset="-120"/>
                <a:ea typeface="微軟正黑體 Light" panose="020B0304030504040204" pitchFamily="34" charset="-120"/>
              </a:rPr>
              <a:t>引進</a:t>
            </a:r>
            <a:r>
              <a:rPr lang="zh-TW" altLang="en-US" sz="3200" u="sng" dirty="0">
                <a:solidFill>
                  <a:srgbClr val="C00000"/>
                </a:solidFill>
                <a:latin typeface="微軟正黑體 Light" panose="020B0304030504040204" pitchFamily="34" charset="-120"/>
                <a:ea typeface="微軟正黑體 Light" panose="020B0304030504040204" pitchFamily="34" charset="-120"/>
              </a:rPr>
              <a:t>民間團體</a:t>
            </a:r>
            <a:r>
              <a:rPr lang="zh-TW" altLang="en-US" sz="3200" u="sng" dirty="0">
                <a:solidFill>
                  <a:srgbClr val="000000"/>
                </a:solidFill>
                <a:latin typeface="微軟正黑體 Light" panose="020B0304030504040204" pitchFamily="34" charset="-120"/>
                <a:ea typeface="微軟正黑體 Light" panose="020B0304030504040204" pitchFamily="34" charset="-120"/>
              </a:rPr>
              <a:t>資源</a:t>
            </a:r>
            <a:r>
              <a:rPr lang="zh-TW" altLang="en-US" sz="3200" dirty="0">
                <a:solidFill>
                  <a:srgbClr val="000000"/>
                </a:solidFill>
                <a:latin typeface="微軟正黑體 Light" panose="020B0304030504040204" pitchFamily="34" charset="-120"/>
                <a:ea typeface="微軟正黑體 Light" panose="020B0304030504040204" pitchFamily="34" charset="-120"/>
              </a:rPr>
              <a:t>：授權民間</a:t>
            </a:r>
            <a:r>
              <a:rPr lang="zh-TW" altLang="en-US" sz="3200" dirty="0">
                <a:solidFill>
                  <a:srgbClr val="3A21F1"/>
                </a:solidFill>
                <a:latin typeface="微軟正黑體 Light" panose="020B0304030504040204" pitchFamily="34" charset="-120"/>
                <a:ea typeface="微軟正黑體 Light" panose="020B0304030504040204" pitchFamily="34" charset="-120"/>
              </a:rPr>
              <a:t>專業人士</a:t>
            </a:r>
            <a:r>
              <a:rPr lang="zh-TW" altLang="en-US" sz="3200" dirty="0">
                <a:solidFill>
                  <a:srgbClr val="000000"/>
                </a:solidFill>
                <a:latin typeface="微軟正黑體 Light" panose="020B0304030504040204" pitchFamily="34" charset="-120"/>
                <a:ea typeface="微軟正黑體 Light" panose="020B0304030504040204" pitchFamily="34" charset="-120"/>
              </a:rPr>
              <a:t>或團體提供協助調查。</a:t>
            </a:r>
            <a:endParaRPr lang="zh-TW" altLang="en-US" dirty="0">
              <a:latin typeface="微軟正黑體 Light" panose="020B0304030504040204" pitchFamily="34" charset="-120"/>
              <a:ea typeface="微軟正黑體 Light" panose="020B0304030504040204" pitchFamily="34" charset="-120"/>
            </a:endParaRPr>
          </a:p>
        </p:txBody>
      </p:sp>
      <p:sp>
        <p:nvSpPr>
          <p:cNvPr id="4" name="頁尾版面配置區 3">
            <a:extLst>
              <a:ext uri="{FF2B5EF4-FFF2-40B4-BE49-F238E27FC236}">
                <a16:creationId xmlns:a16="http://schemas.microsoft.com/office/drawing/2014/main" id="{D3106D15-A1D2-4324-B7D0-16F4440F8F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TW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新細明體" panose="02020500000000000000" pitchFamily="18" charset="-120"/>
              <a:cs typeface="+mn-cs"/>
            </a:endParaRPr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774C8F53-D049-4663-A56F-5B409B6CD0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1ACCD94-EAD2-4B39-A6A5-1A9D4051A877}" type="slidenum">
              <a:rPr kumimoji="0" lang="zh-TW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新細明體" panose="02020500000000000000" pitchFamily="18" charset="-120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54</a:t>
            </a:fld>
            <a:endParaRPr kumimoji="0" lang="zh-TW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新細明體" panose="02020500000000000000" pitchFamily="18" charset="-12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912111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F7B91013-72CB-4C94-9E8D-1D2BBE09A2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怎麼回事？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36D2DEBB-2B2A-48AF-B290-0355CDC915E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en-US" dirty="0"/>
              <a:t>一個男孩和父親碰到一場嚴重的車禍</a:t>
            </a:r>
            <a:r>
              <a:rPr lang="en-US" altLang="zh-TW" dirty="0"/>
              <a:t>,</a:t>
            </a:r>
            <a:r>
              <a:rPr lang="zh-TW" altLang="en-US" dirty="0"/>
              <a:t>父親在車禍中喪生</a:t>
            </a:r>
            <a:r>
              <a:rPr lang="en-US" altLang="zh-TW" dirty="0"/>
              <a:t>,</a:t>
            </a:r>
            <a:r>
              <a:rPr lang="zh-TW" altLang="en-US" dirty="0"/>
              <a:t>這個男孩受到重傷</a:t>
            </a:r>
            <a:r>
              <a:rPr lang="en-US" altLang="zh-TW" dirty="0"/>
              <a:t>.</a:t>
            </a:r>
          </a:p>
          <a:p>
            <a:r>
              <a:rPr lang="zh-TW" altLang="en-US" dirty="0"/>
              <a:t>救護車將男孩送到附近的醫院急救</a:t>
            </a:r>
            <a:r>
              <a:rPr lang="en-US" altLang="zh-TW" dirty="0"/>
              <a:t>,</a:t>
            </a:r>
            <a:r>
              <a:rPr lang="zh-TW" altLang="en-US" dirty="0"/>
              <a:t>有一位傑出的外科醫生被通知前來進行緊急手術。</a:t>
            </a:r>
            <a:endParaRPr lang="en-US" altLang="zh-TW" dirty="0"/>
          </a:p>
          <a:p>
            <a:r>
              <a:rPr lang="zh-TW" altLang="en-US" dirty="0"/>
              <a:t>但是</a:t>
            </a:r>
            <a:r>
              <a:rPr lang="en-US" altLang="zh-TW" dirty="0"/>
              <a:t>,</a:t>
            </a:r>
            <a:r>
              <a:rPr lang="zh-TW" altLang="en-US" dirty="0"/>
              <a:t>這位外科醫生進入手術室後卻大叫：「我無法替這男孩動手術</a:t>
            </a:r>
            <a:r>
              <a:rPr lang="en-US" altLang="zh-TW" dirty="0"/>
              <a:t>,</a:t>
            </a:r>
            <a:r>
              <a:rPr lang="zh-TW" altLang="en-US" dirty="0"/>
              <a:t>他是我的兒子！」</a:t>
            </a:r>
            <a:endParaRPr lang="en-US" altLang="zh-TW" dirty="0"/>
          </a:p>
          <a:p>
            <a:r>
              <a:rPr lang="zh-TW" altLang="en-US" dirty="0"/>
              <a:t>這究竟是怎麼回事？</a:t>
            </a:r>
          </a:p>
        </p:txBody>
      </p:sp>
    </p:spTree>
    <p:extLst>
      <p:ext uri="{BB962C8B-B14F-4D97-AF65-F5344CB8AC3E}">
        <p14:creationId xmlns:p14="http://schemas.microsoft.com/office/powerpoint/2010/main" val="16366252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BEA8FABF-1681-46BD-B7CA-E6D0EDFD72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答案猜猜看！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579DC033-5D3D-4855-8EA4-C369660FEE7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en-US" dirty="0"/>
              <a:t>醫師是繼父？</a:t>
            </a:r>
            <a:endParaRPr lang="en-US" altLang="zh-TW" dirty="0"/>
          </a:p>
          <a:p>
            <a:r>
              <a:rPr lang="zh-TW" altLang="en-US" dirty="0"/>
              <a:t>一個男孩＝</a:t>
            </a:r>
            <a:r>
              <a:rPr lang="en-US" altLang="zh-TW" dirty="0"/>
              <a:t>&gt;</a:t>
            </a:r>
            <a:r>
              <a:rPr lang="zh-TW" altLang="en-US" dirty="0"/>
              <a:t>孫子；和父親＝</a:t>
            </a:r>
            <a:r>
              <a:rPr lang="en-US" altLang="zh-TW" dirty="0"/>
              <a:t>&gt;</a:t>
            </a:r>
            <a:r>
              <a:rPr lang="zh-TW" altLang="en-US" dirty="0"/>
              <a:t>爺爺（身為父親）？</a:t>
            </a:r>
          </a:p>
          <a:p>
            <a:r>
              <a:rPr lang="zh-TW" altLang="en-US" dirty="0"/>
              <a:t>外科醫生＝</a:t>
            </a:r>
            <a:r>
              <a:rPr lang="en-US" altLang="zh-TW" dirty="0"/>
              <a:t>&gt;</a:t>
            </a:r>
            <a:r>
              <a:rPr lang="zh-TW" altLang="en-US" dirty="0"/>
              <a:t>爸爸（因為他有說男孩是他兒子）那個小孩是領養的啦</a:t>
            </a:r>
            <a:r>
              <a:rPr lang="en-US" altLang="zh-TW" dirty="0"/>
              <a:t>!!</a:t>
            </a:r>
            <a:r>
              <a:rPr lang="zh-TW" altLang="en-US" dirty="0"/>
              <a:t>外科醫師跟父親是同性戀？</a:t>
            </a:r>
            <a:endParaRPr lang="en-US" altLang="zh-TW" dirty="0"/>
          </a:p>
          <a:p>
            <a:endParaRPr lang="en-US" altLang="zh-TW" dirty="0"/>
          </a:p>
          <a:p>
            <a:r>
              <a:rPr lang="zh-TW" altLang="en-US" sz="3600" dirty="0">
                <a:solidFill>
                  <a:srgbClr val="FF0000"/>
                </a:solidFill>
              </a:rPr>
              <a:t>傑出的外科醫師是媽媽！</a:t>
            </a:r>
            <a:endParaRPr lang="en-US" altLang="zh-TW" sz="3600" dirty="0">
              <a:solidFill>
                <a:srgbClr val="FF0000"/>
              </a:solidFill>
            </a:endParaRPr>
          </a:p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16928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131840" y="44624"/>
            <a:ext cx="5940152" cy="6768752"/>
          </a:xfrm>
          <a:prstGeom prst="rect">
            <a:avLst/>
          </a:prstGeom>
          <a:solidFill>
            <a:srgbClr val="0066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TW" sz="2400" dirty="0">
              <a:solidFill>
                <a:srgbClr val="FFFF00"/>
              </a:solidFill>
              <a:latin typeface="微軟正黑體" pitchFamily="34" charset="-120"/>
              <a:ea typeface="微軟正黑體" pitchFamily="34" charset="-120"/>
            </a:endParaRPr>
          </a:p>
          <a:p>
            <a:pPr algn="ctr"/>
            <a:r>
              <a:rPr lang="zh-TW" altLang="en-US" sz="2400" dirty="0">
                <a:solidFill>
                  <a:srgbClr val="FFFF00"/>
                </a:solidFill>
                <a:latin typeface="微軟正黑體" pitchFamily="34" charset="-120"/>
                <a:ea typeface="微軟正黑體" pitchFamily="34" charset="-120"/>
              </a:rPr>
              <a:t>身心靈的困頓，精神食糧一次補足！</a:t>
            </a:r>
            <a:endParaRPr lang="en-US" altLang="zh-TW" sz="2400" dirty="0">
              <a:solidFill>
                <a:srgbClr val="FFFF00"/>
              </a:solidFill>
              <a:latin typeface="微軟正黑體" pitchFamily="34" charset="-120"/>
              <a:ea typeface="微軟正黑體" pitchFamily="34" charset="-120"/>
            </a:endParaRPr>
          </a:p>
          <a:p>
            <a:pPr algn="ctr"/>
            <a:r>
              <a:rPr lang="en-US" altLang="zh-TW" sz="2000" dirty="0">
                <a:solidFill>
                  <a:srgbClr val="92D050"/>
                </a:solidFill>
                <a:latin typeface="微軟正黑體" pitchFamily="34" charset="-120"/>
                <a:ea typeface="微軟正黑體" pitchFamily="34" charset="-120"/>
              </a:rPr>
              <a:t>【</a:t>
            </a:r>
            <a:r>
              <a:rPr lang="zh-TW" altLang="en-US" sz="2000" dirty="0">
                <a:solidFill>
                  <a:srgbClr val="92D050"/>
                </a:solidFill>
                <a:latin typeface="微軟正黑體" pitchFamily="34" charset="-120"/>
                <a:ea typeface="微軟正黑體" pitchFamily="34" charset="-120"/>
              </a:rPr>
              <a:t>張老師月刊</a:t>
            </a:r>
            <a:r>
              <a:rPr lang="en-US" altLang="zh-TW" sz="2000" dirty="0">
                <a:solidFill>
                  <a:srgbClr val="92D050"/>
                </a:solidFill>
                <a:latin typeface="微軟正黑體" pitchFamily="34" charset="-120"/>
                <a:ea typeface="微軟正黑體" pitchFamily="34" charset="-120"/>
              </a:rPr>
              <a:t>】</a:t>
            </a:r>
            <a:r>
              <a:rPr lang="zh-TW" altLang="en-US" sz="2000" dirty="0">
                <a:solidFill>
                  <a:srgbClr val="92D050"/>
                </a:solidFill>
                <a:latin typeface="微軟正黑體" pitchFamily="34" charset="-120"/>
                <a:ea typeface="微軟正黑體" pitchFamily="34" charset="-120"/>
              </a:rPr>
              <a:t>電影專欄精華集結，精神健康基金會董事長胡海國教授、台大主秘</a:t>
            </a:r>
            <a:r>
              <a:rPr lang="en-US" altLang="zh-TW" sz="2000" dirty="0">
                <a:solidFill>
                  <a:srgbClr val="92D050"/>
                </a:solidFill>
                <a:latin typeface="微軟正黑體" pitchFamily="34" charset="-120"/>
                <a:ea typeface="微軟正黑體" pitchFamily="34" charset="-120"/>
              </a:rPr>
              <a:t>/</a:t>
            </a:r>
            <a:r>
              <a:rPr lang="zh-TW" altLang="en-US" sz="2000" dirty="0">
                <a:solidFill>
                  <a:srgbClr val="92D050"/>
                </a:solidFill>
                <a:latin typeface="微軟正黑體" pitchFamily="34" charset="-120"/>
                <a:ea typeface="微軟正黑體" pitchFamily="34" charset="-120"/>
              </a:rPr>
              <a:t>生命教育中心主任孫效智教授鄭重推薦！</a:t>
            </a:r>
          </a:p>
          <a:p>
            <a:pPr algn="ctr"/>
            <a:r>
              <a:rPr lang="zh-TW" altLang="en-US" sz="2400" dirty="0">
                <a:solidFill>
                  <a:srgbClr val="FFC000"/>
                </a:solidFill>
                <a:latin typeface="微軟正黑體" pitchFamily="34" charset="-120"/>
                <a:ea typeface="微軟正黑體" pitchFamily="34" charset="-120"/>
              </a:rPr>
              <a:t>可可夜總會、玩具總動員、功夫貓熊、怪獸大學、腦筋急轉彎</a:t>
            </a:r>
            <a:r>
              <a:rPr lang="en-US" altLang="zh-TW" sz="2000" dirty="0">
                <a:latin typeface="微軟正黑體" pitchFamily="34" charset="-120"/>
                <a:ea typeface="微軟正黑體" pitchFamily="34" charset="-120"/>
              </a:rPr>
              <a:t>----</a:t>
            </a:r>
            <a:r>
              <a:rPr lang="zh-TW" altLang="en-US" sz="2000" dirty="0">
                <a:latin typeface="微軟正黑體" pitchFamily="34" charset="-120"/>
                <a:ea typeface="微軟正黑體" pitchFamily="34" charset="-120"/>
              </a:rPr>
              <a:t>動畫引導青年思考人生方向，說明如何追求真實快樂？</a:t>
            </a:r>
          </a:p>
          <a:p>
            <a:pPr algn="ctr"/>
            <a:r>
              <a:rPr lang="zh-TW" altLang="en-US" sz="2400" dirty="0">
                <a:solidFill>
                  <a:srgbClr val="00B0F0"/>
                </a:solidFill>
                <a:latin typeface="微軟正黑體" pitchFamily="34" charset="-120"/>
                <a:ea typeface="微軟正黑體" pitchFamily="34" charset="-120"/>
              </a:rPr>
              <a:t>大宅們、樂來越愛你、</a:t>
            </a:r>
            <a:r>
              <a:rPr lang="en-US" altLang="zh-TW" sz="2400" dirty="0">
                <a:solidFill>
                  <a:srgbClr val="00B0F0"/>
                </a:solidFill>
                <a:latin typeface="微軟正黑體" pitchFamily="34" charset="-120"/>
                <a:ea typeface="微軟正黑體" pitchFamily="34" charset="-120"/>
              </a:rPr>
              <a:t>KISS</a:t>
            </a:r>
            <a:r>
              <a:rPr lang="zh-TW" altLang="en-US" sz="2400" dirty="0">
                <a:solidFill>
                  <a:srgbClr val="00B0F0"/>
                </a:solidFill>
                <a:latin typeface="微軟正黑體" pitchFamily="34" charset="-120"/>
                <a:ea typeface="微軟正黑體" pitchFamily="34" charset="-120"/>
              </a:rPr>
              <a:t>情人、尋找快樂的</a:t>
            </a:r>
            <a:r>
              <a:rPr lang="en-US" altLang="zh-TW" sz="2400" dirty="0">
                <a:solidFill>
                  <a:srgbClr val="00B0F0"/>
                </a:solidFill>
                <a:latin typeface="微軟正黑體" pitchFamily="34" charset="-120"/>
                <a:ea typeface="微軟正黑體" pitchFamily="34" charset="-120"/>
              </a:rPr>
              <a:t>15</a:t>
            </a:r>
            <a:r>
              <a:rPr lang="zh-TW" altLang="en-US" sz="2400" dirty="0">
                <a:solidFill>
                  <a:srgbClr val="00B0F0"/>
                </a:solidFill>
                <a:latin typeface="微軟正黑體" pitchFamily="34" charset="-120"/>
                <a:ea typeface="微軟正黑體" pitchFamily="34" charset="-120"/>
              </a:rPr>
              <a:t>種方法、翻轉幸福、我的少女時代</a:t>
            </a:r>
            <a:r>
              <a:rPr lang="en-US" altLang="zh-TW" sz="2000" dirty="0">
                <a:latin typeface="微軟正黑體" pitchFamily="34" charset="-120"/>
                <a:ea typeface="微軟正黑體" pitchFamily="34" charset="-120"/>
              </a:rPr>
              <a:t>----</a:t>
            </a:r>
            <a:r>
              <a:rPr lang="zh-TW" altLang="en-US" sz="2000" dirty="0">
                <a:latin typeface="微軟正黑體" pitchFamily="34" charset="-120"/>
                <a:ea typeface="微軟正黑體" pitchFamily="34" charset="-120"/>
              </a:rPr>
              <a:t>電影直探生命價值意義，傳授平靜內心秘訣！</a:t>
            </a:r>
          </a:p>
          <a:p>
            <a:pPr algn="ctr"/>
            <a:r>
              <a:rPr lang="zh-TW" altLang="en-US" sz="2400" dirty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最後</a:t>
            </a:r>
            <a:r>
              <a:rPr lang="en-US" altLang="zh-TW" sz="2400" dirty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14</a:t>
            </a:r>
            <a:r>
              <a:rPr lang="zh-TW" altLang="en-US" sz="2400" dirty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堂星期二的課、春日光景、美夢成真、生命中的美好缺憾、溫暖的告別</a:t>
            </a:r>
            <a:r>
              <a:rPr lang="en-US" altLang="zh-TW" sz="2000" dirty="0">
                <a:latin typeface="微軟正黑體" pitchFamily="34" charset="-120"/>
                <a:ea typeface="微軟正黑體" pitchFamily="34" charset="-120"/>
              </a:rPr>
              <a:t>----</a:t>
            </a:r>
            <a:r>
              <a:rPr lang="zh-TW" altLang="en-US" sz="2000" dirty="0">
                <a:latin typeface="微軟正黑體" pitchFamily="34" charset="-120"/>
                <a:ea typeface="微軟正黑體" pitchFamily="34" charset="-120"/>
              </a:rPr>
              <a:t>好片能安身、心、靈，歡喜面對老、病、死。</a:t>
            </a:r>
            <a:endParaRPr lang="en-US" altLang="zh-TW" sz="2000" dirty="0">
              <a:latin typeface="微軟正黑體" pitchFamily="34" charset="-120"/>
              <a:ea typeface="微軟正黑體" pitchFamily="34" charset="-120"/>
            </a:endParaRPr>
          </a:p>
          <a:p>
            <a:pPr algn="ctr"/>
            <a:r>
              <a:rPr lang="zh-TW" altLang="en-US" sz="2400" dirty="0">
                <a:solidFill>
                  <a:srgbClr val="FFFF00"/>
                </a:solidFill>
                <a:latin typeface="微軟正黑體" pitchFamily="34" charset="-120"/>
                <a:ea typeface="微軟正黑體" pitchFamily="34" charset="-120"/>
              </a:rPr>
              <a:t>附錄：</a:t>
            </a:r>
            <a:r>
              <a:rPr lang="en-US" altLang="zh-TW" sz="2400" dirty="0">
                <a:solidFill>
                  <a:srgbClr val="FFFF00"/>
                </a:solidFill>
                <a:latin typeface="微軟正黑體" pitchFamily="34" charset="-120"/>
                <a:ea typeface="微軟正黑體" pitchFamily="34" charset="-120"/>
              </a:rPr>
              <a:t>100</a:t>
            </a:r>
            <a:r>
              <a:rPr lang="zh-TW" altLang="en-US" sz="2400" dirty="0">
                <a:solidFill>
                  <a:srgbClr val="FFFF00"/>
                </a:solidFill>
                <a:latin typeface="微軟正黑體" pitchFamily="34" charset="-120"/>
                <a:ea typeface="微軟正黑體" pitchFamily="34" charset="-120"/>
              </a:rPr>
              <a:t>分的滋味 </a:t>
            </a:r>
            <a:r>
              <a:rPr lang="en-US" altLang="zh-TW" sz="2400" dirty="0">
                <a:solidFill>
                  <a:srgbClr val="FFFF00"/>
                </a:solidFill>
                <a:latin typeface="微軟正黑體" pitchFamily="34" charset="-120"/>
                <a:ea typeface="微軟正黑體" pitchFamily="34" charset="-120"/>
              </a:rPr>
              <a:t>(</a:t>
            </a:r>
            <a:r>
              <a:rPr lang="zh-TW" altLang="en-US" sz="2400" dirty="0">
                <a:solidFill>
                  <a:srgbClr val="FFFF00"/>
                </a:solidFill>
                <a:latin typeface="微軟正黑體" pitchFamily="34" charset="-120"/>
                <a:ea typeface="微軟正黑體" pitchFamily="34" charset="-120"/>
              </a:rPr>
              <a:t>佳文饗諸君，師生情誼感人至深；請備妥面紙，以防潰堤</a:t>
            </a:r>
            <a:r>
              <a:rPr lang="en-US" altLang="zh-TW" sz="2400" dirty="0">
                <a:solidFill>
                  <a:srgbClr val="FFFF00"/>
                </a:solidFill>
                <a:latin typeface="微軟正黑體" pitchFamily="34" charset="-120"/>
                <a:ea typeface="微軟正黑體" pitchFamily="34" charset="-120"/>
              </a:rPr>
              <a:t>!)</a:t>
            </a:r>
            <a:endParaRPr lang="zh-TW" altLang="en-US" sz="2400" dirty="0">
              <a:solidFill>
                <a:schemeClr val="bg1"/>
              </a:solidFill>
              <a:latin typeface="Times New Roman" panose="02020603050405020304" pitchFamily="18" charset="0"/>
              <a:ea typeface="微軟正黑體" pitchFamily="34" charset="-120"/>
              <a:cs typeface="Times New Roman" panose="02020603050405020304" pitchFamily="18" charset="0"/>
            </a:endParaRPr>
          </a:p>
          <a:p>
            <a:pPr algn="ctr"/>
            <a:r>
              <a:rPr lang="en-US" altLang="zh-TW" sz="2000" dirty="0">
                <a:solidFill>
                  <a:schemeClr val="bg1"/>
                </a:solidFill>
                <a:latin typeface="Times New Roman" panose="02020603050405020304" pitchFamily="18" charset="0"/>
                <a:ea typeface="微軟正黑體" pitchFamily="34" charset="-120"/>
                <a:cs typeface="Times New Roman" panose="02020603050405020304" pitchFamily="18" charset="0"/>
                <a:hlinkClick r:id="rId2"/>
              </a:rPr>
              <a:t>http://my2.tmu.edu.tw/handeyan/doc/113008</a:t>
            </a:r>
            <a:endParaRPr lang="zh-TW" altLang="en-US" sz="2000" dirty="0">
              <a:solidFill>
                <a:schemeClr val="bg1"/>
              </a:solidFill>
              <a:latin typeface="Times New Roman" panose="02020603050405020304" pitchFamily="18" charset="0"/>
              <a:ea typeface="微軟正黑體" pitchFamily="34" charset="-120"/>
              <a:cs typeface="Times New Roman" panose="02020603050405020304" pitchFamily="18" charset="0"/>
            </a:endParaRPr>
          </a:p>
        </p:txBody>
      </p:sp>
      <p:sp>
        <p:nvSpPr>
          <p:cNvPr id="6" name="文字方塊 5"/>
          <p:cNvSpPr txBox="1"/>
          <p:nvPr/>
        </p:nvSpPr>
        <p:spPr>
          <a:xfrm>
            <a:off x="437269" y="346474"/>
            <a:ext cx="2392525" cy="20744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zh-TW" altLang="en-US" sz="5400" b="1" spc="170" dirty="0">
                <a:ln>
                  <a:solidFill>
                    <a:schemeClr val="bg1"/>
                  </a:solidFill>
                </a:ln>
                <a:solidFill>
                  <a:srgbClr val="00B050"/>
                </a:solidFill>
                <a:latin typeface="Arial Black" panose="020B0A04020102020204" pitchFamily="34" charset="0"/>
                <a:ea typeface="微軟正黑體" pitchFamily="34" charset="-120"/>
              </a:rPr>
              <a:t>幸福</a:t>
            </a:r>
            <a:endParaRPr lang="en-US" altLang="zh-TW" sz="5400" b="1" spc="170" dirty="0">
              <a:ln>
                <a:solidFill>
                  <a:schemeClr val="bg1"/>
                </a:solidFill>
              </a:ln>
              <a:solidFill>
                <a:srgbClr val="00B050"/>
              </a:solidFill>
              <a:latin typeface="Arial Black" panose="020B0A04020102020204" pitchFamily="34" charset="0"/>
              <a:ea typeface="微軟正黑體" pitchFamily="34" charset="-120"/>
            </a:endParaRPr>
          </a:p>
          <a:p>
            <a:pPr algn="ctr">
              <a:lnSpc>
                <a:spcPct val="90000"/>
              </a:lnSpc>
            </a:pPr>
            <a:r>
              <a:rPr lang="zh-TW" altLang="en-US" sz="5400" b="1" spc="170" dirty="0">
                <a:ln>
                  <a:solidFill>
                    <a:schemeClr val="bg1"/>
                  </a:solidFill>
                </a:ln>
                <a:solidFill>
                  <a:srgbClr val="00B050"/>
                </a:solidFill>
                <a:latin typeface="Arial Black" panose="020B0A04020102020204" pitchFamily="34" charset="0"/>
                <a:ea typeface="微軟正黑體" pitchFamily="34" charset="-120"/>
              </a:rPr>
              <a:t>綠皮書</a:t>
            </a:r>
            <a:endParaRPr lang="en-US" altLang="zh-TW" sz="3600" spc="-150" dirty="0">
              <a:ln>
                <a:solidFill>
                  <a:schemeClr val="bg1"/>
                </a:solidFill>
              </a:ln>
              <a:solidFill>
                <a:schemeClr val="bg1"/>
              </a:solidFill>
              <a:latin typeface="微軟正黑體" pitchFamily="34" charset="-120"/>
              <a:ea typeface="微軟正黑體" pitchFamily="34" charset="-120"/>
            </a:endParaRPr>
          </a:p>
          <a:p>
            <a:pPr algn="dist">
              <a:lnSpc>
                <a:spcPct val="90000"/>
              </a:lnSpc>
              <a:spcBef>
                <a:spcPts val="1200"/>
              </a:spcBef>
            </a:pPr>
            <a:r>
              <a:rPr lang="zh-TW" altLang="en-US" sz="2400" spc="-150" dirty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。</a:t>
            </a:r>
            <a:endParaRPr lang="en-US" altLang="zh-TW" sz="2400" spc="-150" dirty="0">
              <a:solidFill>
                <a:schemeClr val="bg1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pic>
        <p:nvPicPr>
          <p:cNvPr id="2" name="圖片 1"/>
          <p:cNvPicPr>
            <a:picLocks noChangeAspect="1"/>
          </p:cNvPicPr>
          <p:nvPr/>
        </p:nvPicPr>
        <p:blipFill rotWithShape="1">
          <a:blip r:embed="rId3"/>
          <a:srcRect l="15938" r="15963"/>
          <a:stretch/>
        </p:blipFill>
        <p:spPr>
          <a:xfrm>
            <a:off x="251520" y="2420888"/>
            <a:ext cx="2764025" cy="40587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53331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8" name="Picture 2" descr="D:\風景\教學用圖片\books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3810000"/>
            <a:ext cx="2286000" cy="281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699" name="AutoShape 3"/>
          <p:cNvSpPr>
            <a:spLocks noChangeArrowheads="1"/>
          </p:cNvSpPr>
          <p:nvPr/>
        </p:nvSpPr>
        <p:spPr bwMode="auto">
          <a:xfrm>
            <a:off x="0" y="-762000"/>
            <a:ext cx="9448800" cy="5638800"/>
          </a:xfrm>
          <a:prstGeom prst="wedgeRoundRectCallout">
            <a:avLst>
              <a:gd name="adj1" fmla="val -39005"/>
              <a:gd name="adj2" fmla="val 64343"/>
              <a:gd name="adj3" fmla="val 16667"/>
            </a:avLst>
          </a:prstGeom>
          <a:solidFill>
            <a:srgbClr val="3399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zh-TW" altLang="en-US" sz="3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華康娃娃體(P)"/>
              <a:cs typeface="華康娃娃體(P)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zh-TW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全真古印體"/>
              </a:rPr>
              <a:t>我們或許已習慣了現有的父權思維社會。 但是，嘗試拓寬我們對性別文化的認識，不當個 </a:t>
            </a:r>
            <a:r>
              <a:rPr kumimoji="1" lang="zh-TW" altLang="en-US" sz="3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全真古印體"/>
              </a:rPr>
              <a:t>性別盲</a:t>
            </a:r>
            <a:endParaRPr kumimoji="1" lang="zh-TW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軟正黑體" panose="020B0604030504040204" pitchFamily="34" charset="-120"/>
              <a:ea typeface="微軟正黑體" panose="020B0604030504040204" pitchFamily="34" charset="-120"/>
              <a:cs typeface="全真古印體"/>
            </a:endParaRPr>
          </a:p>
        </p:txBody>
      </p:sp>
      <p:pic>
        <p:nvPicPr>
          <p:cNvPr id="2" name="圖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600200" y="1066800"/>
            <a:ext cx="11345956" cy="6000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97073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9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4294967295"/>
          </p:nvPr>
        </p:nvSpPr>
        <p:spPr>
          <a:xfrm>
            <a:off x="5410200" y="6400800"/>
            <a:ext cx="3733800" cy="284163"/>
          </a:xfrm>
        </p:spPr>
        <p:txBody>
          <a:bodyPr/>
          <a:lstStyle/>
          <a:p>
            <a:pPr>
              <a:defRPr/>
            </a:pPr>
            <a:fld id="{121B24C8-B251-4412-8630-68CC589C13AE}" type="slidenum">
              <a:rPr lang="en-US" altLang="zh-TW" smtClean="0"/>
              <a:pPr>
                <a:defRPr/>
              </a:pPr>
              <a:t>59</a:t>
            </a:fld>
            <a:endParaRPr lang="en-US" altLang="zh-TW"/>
          </a:p>
        </p:txBody>
      </p:sp>
      <p:sp>
        <p:nvSpPr>
          <p:cNvPr id="3" name="矩形 2"/>
          <p:cNvSpPr/>
          <p:nvPr/>
        </p:nvSpPr>
        <p:spPr>
          <a:xfrm>
            <a:off x="755576" y="-66088"/>
            <a:ext cx="7416824" cy="67710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buFont typeface="Wingdings 2" pitchFamily="18" charset="2"/>
              <a:buNone/>
            </a:pPr>
            <a:r>
              <a:rPr lang="zh-TW" altLang="en-US" sz="6600" dirty="0">
                <a:solidFill>
                  <a:srgbClr val="FF0000"/>
                </a:solidFill>
                <a:ea typeface="標楷體" pitchFamily="65" charset="-120"/>
              </a:rPr>
              <a:t>  </a:t>
            </a:r>
            <a:endParaRPr lang="en-US" altLang="zh-TW" sz="6600" dirty="0">
              <a:solidFill>
                <a:srgbClr val="FF0000"/>
              </a:solidFill>
              <a:ea typeface="標楷體" pitchFamily="65" charset="-120"/>
            </a:endParaRPr>
          </a:p>
          <a:p>
            <a:pPr algn="r" eaLnBrk="1" hangingPunct="1">
              <a:buFont typeface="Wingdings 2" pitchFamily="18" charset="2"/>
              <a:buNone/>
            </a:pPr>
            <a:r>
              <a:rPr lang="en-US" altLang="zh-TW" sz="6600" dirty="0">
                <a:solidFill>
                  <a:srgbClr val="FF0000"/>
                </a:solidFill>
                <a:ea typeface="標楷體" pitchFamily="65" charset="-120"/>
              </a:rPr>
              <a:t>  </a:t>
            </a:r>
            <a:r>
              <a:rPr lang="zh-TW" altLang="en-US" sz="6600" dirty="0">
                <a:solidFill>
                  <a:srgbClr val="FF0000"/>
                </a:solidFill>
                <a:ea typeface="標楷體" pitchFamily="65" charset="-120"/>
              </a:rPr>
              <a:t>笑</a:t>
            </a:r>
            <a:r>
              <a:rPr lang="zh-TW" altLang="en-US" sz="6600" b="1" dirty="0">
                <a:solidFill>
                  <a:srgbClr val="FF0000"/>
                </a:solidFill>
                <a:ea typeface="標楷體" pitchFamily="65" charset="-120"/>
              </a:rPr>
              <a:t>口</a:t>
            </a:r>
            <a:r>
              <a:rPr lang="zh-TW" altLang="en-US" sz="6600" dirty="0">
                <a:solidFill>
                  <a:srgbClr val="FF0000"/>
                </a:solidFill>
                <a:ea typeface="標楷體" pitchFamily="65" charset="-120"/>
              </a:rPr>
              <a:t>常開</a:t>
            </a:r>
            <a:br>
              <a:rPr lang="zh-TW" altLang="en-US" sz="6600" dirty="0">
                <a:solidFill>
                  <a:srgbClr val="FF0000"/>
                </a:solidFill>
                <a:ea typeface="標楷體" pitchFamily="65" charset="-120"/>
              </a:rPr>
            </a:br>
            <a:r>
              <a:rPr lang="zh-TW" altLang="en-US" sz="6600" dirty="0">
                <a:solidFill>
                  <a:srgbClr val="FF0000"/>
                </a:solidFill>
                <a:ea typeface="標楷體" pitchFamily="65" charset="-120"/>
              </a:rPr>
              <a:t>  大</a:t>
            </a:r>
            <a:r>
              <a:rPr lang="zh-TW" altLang="en-US" sz="6600" b="1" dirty="0">
                <a:solidFill>
                  <a:srgbClr val="FF0000"/>
                </a:solidFill>
                <a:ea typeface="標楷體" pitchFamily="65" charset="-120"/>
              </a:rPr>
              <a:t>肚</a:t>
            </a:r>
            <a:r>
              <a:rPr lang="zh-TW" altLang="en-US" sz="6600" dirty="0">
                <a:solidFill>
                  <a:srgbClr val="FF0000"/>
                </a:solidFill>
                <a:ea typeface="標楷體" pitchFamily="65" charset="-120"/>
              </a:rPr>
              <a:t>能容</a:t>
            </a:r>
            <a:br>
              <a:rPr lang="zh-TW" altLang="en-US" sz="6600" dirty="0">
                <a:solidFill>
                  <a:srgbClr val="FF0000"/>
                </a:solidFill>
                <a:ea typeface="標楷體" pitchFamily="65" charset="-120"/>
              </a:rPr>
            </a:br>
            <a:r>
              <a:rPr lang="zh-TW" altLang="en-US" sz="6600" dirty="0">
                <a:solidFill>
                  <a:srgbClr val="FF0000"/>
                </a:solidFill>
                <a:ea typeface="標楷體" pitchFamily="65" charset="-120"/>
              </a:rPr>
              <a:t>  知</a:t>
            </a:r>
            <a:r>
              <a:rPr lang="zh-TW" altLang="en-US" sz="6600" b="1" dirty="0">
                <a:solidFill>
                  <a:srgbClr val="FF0000"/>
                </a:solidFill>
                <a:ea typeface="標楷體" pitchFamily="65" charset="-120"/>
              </a:rPr>
              <a:t>足</a:t>
            </a:r>
            <a:r>
              <a:rPr lang="zh-TW" altLang="en-US" sz="6600" dirty="0">
                <a:solidFill>
                  <a:srgbClr val="FF0000"/>
                </a:solidFill>
                <a:ea typeface="標楷體" pitchFamily="65" charset="-120"/>
              </a:rPr>
              <a:t>常樂</a:t>
            </a:r>
            <a:endParaRPr lang="en-US" altLang="zh-TW" sz="4800" dirty="0"/>
          </a:p>
          <a:p>
            <a:pPr algn="ctr" eaLnBrk="1" hangingPunct="1">
              <a:buFont typeface="Wingdings 2" pitchFamily="18" charset="2"/>
              <a:buNone/>
            </a:pPr>
            <a:endParaRPr lang="en-US" altLang="zh-TW" sz="4800" dirty="0"/>
          </a:p>
          <a:p>
            <a:pPr algn="ctr" eaLnBrk="1" hangingPunct="1">
              <a:buFont typeface="Wingdings 2" pitchFamily="18" charset="2"/>
              <a:buNone/>
            </a:pPr>
            <a:r>
              <a:rPr lang="zh-TW" altLang="en-US" sz="4800" dirty="0">
                <a:latin typeface="+mj-ea"/>
                <a:ea typeface="+mj-ea"/>
              </a:rPr>
              <a:t>感謝聆聽，敬請指教！</a:t>
            </a:r>
            <a:endParaRPr lang="en-US" altLang="zh-TW" sz="6000" dirty="0">
              <a:latin typeface="+mj-ea"/>
              <a:ea typeface="+mj-ea"/>
            </a:endParaRPr>
          </a:p>
          <a:p>
            <a:pPr algn="ctr" eaLnBrk="1" hangingPunct="1">
              <a:buFont typeface="Wingdings 2" pitchFamily="18" charset="2"/>
              <a:buNone/>
            </a:pPr>
            <a:endParaRPr lang="en-US" altLang="zh-TW" dirty="0">
              <a:latin typeface="+mj-ea"/>
              <a:ea typeface="+mj-ea"/>
            </a:endParaRPr>
          </a:p>
          <a:p>
            <a:pPr algn="ctr" eaLnBrk="1" hangingPunct="1">
              <a:buFont typeface="Wingdings 2" pitchFamily="18" charset="2"/>
              <a:buNone/>
            </a:pPr>
            <a:r>
              <a:rPr lang="en-US" altLang="zh-TW" sz="2800" dirty="0">
                <a:latin typeface="+mj-ea"/>
                <a:ea typeface="+mj-ea"/>
              </a:rPr>
              <a:t>EMAIL:</a:t>
            </a:r>
            <a:r>
              <a:rPr lang="zh-TW" altLang="en-US" sz="2800" dirty="0">
                <a:latin typeface="+mj-ea"/>
                <a:ea typeface="+mj-ea"/>
              </a:rPr>
              <a:t> </a:t>
            </a:r>
            <a:r>
              <a:rPr lang="en-US" altLang="zh-TW" sz="2800" dirty="0">
                <a:latin typeface="+mj-ea"/>
                <a:ea typeface="+mj-ea"/>
                <a:hlinkClick r:id="rId2"/>
              </a:rPr>
              <a:t>handeyan@tmu.edu.tw</a:t>
            </a:r>
            <a:endParaRPr lang="en-US" altLang="zh-TW" sz="2800" dirty="0">
              <a:latin typeface="+mj-ea"/>
              <a:ea typeface="+mj-ea"/>
            </a:endParaRPr>
          </a:p>
          <a:p>
            <a:pPr algn="ctr" eaLnBrk="1" hangingPunct="1">
              <a:buNone/>
            </a:pPr>
            <a:r>
              <a:rPr lang="zh-TW" altLang="en-US" sz="2800" dirty="0">
                <a:latin typeface="+mj-ea"/>
                <a:ea typeface="+mj-ea"/>
              </a:rPr>
              <a:t>部落格</a:t>
            </a:r>
            <a:r>
              <a:rPr lang="en-US" altLang="zh-TW" sz="2800" dirty="0">
                <a:latin typeface="+mj-ea"/>
                <a:ea typeface="+mj-ea"/>
              </a:rPr>
              <a:t>:</a:t>
            </a:r>
            <a:r>
              <a:rPr lang="zh-TW" altLang="en-US" sz="2800" dirty="0">
                <a:latin typeface="+mj-ea"/>
                <a:ea typeface="+mj-ea"/>
              </a:rPr>
              <a:t> </a:t>
            </a:r>
            <a:r>
              <a:rPr lang="en-US" altLang="zh-TW" sz="2800" dirty="0">
                <a:latin typeface="+mj-ea"/>
                <a:ea typeface="+mj-ea"/>
                <a:hlinkClick r:id="rId3"/>
              </a:rPr>
              <a:t>http://my2.tmu.edu.tw/handeyan</a:t>
            </a:r>
            <a:r>
              <a:rPr lang="zh-TW" altLang="en-US" sz="2800" dirty="0"/>
              <a:t> </a:t>
            </a:r>
          </a:p>
        </p:txBody>
      </p:sp>
      <p:pic>
        <p:nvPicPr>
          <p:cNvPr id="148482" name="Picture 2" descr="「彌勒佛」的圖片搜尋結果"/>
          <p:cNvPicPr>
            <a:picLocks noChangeAspect="1" noChangeArrowheads="1"/>
          </p:cNvPicPr>
          <p:nvPr/>
        </p:nvPicPr>
        <p:blipFill rotWithShape="1">
          <a:blip r:embed="rId4" cstate="email"/>
          <a:srcRect l="6048" r="7769" b="2296"/>
          <a:stretch/>
        </p:blipFill>
        <p:spPr bwMode="auto">
          <a:xfrm>
            <a:off x="0" y="0"/>
            <a:ext cx="4104456" cy="465313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0200220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投影片編號版面配置區 5">
            <a:extLst>
              <a:ext uri="{FF2B5EF4-FFF2-40B4-BE49-F238E27FC236}">
                <a16:creationId xmlns:a16="http://schemas.microsoft.com/office/drawing/2014/main" id="{B64DFB17-8801-488D-916B-18F28D166F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949FAF6-9C7B-471A-B0D6-18C9E3AC7CE7}" type="slidenum">
              <a:rPr kumimoji="1" lang="en-US" altLang="zh-TW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新細明體" panose="02020500000000000000" pitchFamily="18" charset="-120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1" lang="en-US" altLang="zh-TW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新細明體" panose="02020500000000000000" pitchFamily="18" charset="-120"/>
              <a:cs typeface="+mn-cs"/>
            </a:endParaRPr>
          </a:p>
        </p:txBody>
      </p:sp>
      <p:sp>
        <p:nvSpPr>
          <p:cNvPr id="8195" name="Rectangle 5">
            <a:extLst>
              <a:ext uri="{FF2B5EF4-FFF2-40B4-BE49-F238E27FC236}">
                <a16:creationId xmlns:a16="http://schemas.microsoft.com/office/drawing/2014/main" id="{42291260-9BB1-4A29-A314-C6C94EFCD10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14750" y="314325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zh-TW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新細明體" panose="02020500000000000000" pitchFamily="18" charset="-120"/>
              <a:cs typeface="+mn-cs"/>
            </a:endParaRPr>
          </a:p>
        </p:txBody>
      </p:sp>
      <p:sp>
        <p:nvSpPr>
          <p:cNvPr id="8196" name="Rectangle 66">
            <a:extLst>
              <a:ext uri="{FF2B5EF4-FFF2-40B4-BE49-F238E27FC236}">
                <a16:creationId xmlns:a16="http://schemas.microsoft.com/office/drawing/2014/main" id="{62EFF962-1414-45A3-9CF3-17CA4A9A3B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6200" y="3200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zh-TW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新細明體" panose="02020500000000000000" pitchFamily="18" charset="-120"/>
              <a:cs typeface="+mn-cs"/>
            </a:endParaRPr>
          </a:p>
        </p:txBody>
      </p:sp>
      <p:pic>
        <p:nvPicPr>
          <p:cNvPr id="2113" name="Picture 65" descr="http://www2.hkedcity.net/citizen_files/aa/dw/sc5276/public_html/geocities/little_prince/01b.gif">
            <a:extLst>
              <a:ext uri="{FF2B5EF4-FFF2-40B4-BE49-F238E27FC236}">
                <a16:creationId xmlns:a16="http://schemas.microsoft.com/office/drawing/2014/main" id="{29D5D248-9AEE-487E-8ED9-5A6998435F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088" y="4221163"/>
            <a:ext cx="7416800" cy="2195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8" name="Rectangle 68">
            <a:extLst>
              <a:ext uri="{FF2B5EF4-FFF2-40B4-BE49-F238E27FC236}">
                <a16:creationId xmlns:a16="http://schemas.microsoft.com/office/drawing/2014/main" id="{D5CCFA7B-E35A-4AD8-BDAE-0784B0BFE91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00463" y="3167063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zh-TW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新細明體" panose="02020500000000000000" pitchFamily="18" charset="-120"/>
              <a:cs typeface="+mn-cs"/>
            </a:endParaRPr>
          </a:p>
        </p:txBody>
      </p:sp>
      <p:pic>
        <p:nvPicPr>
          <p:cNvPr id="8199" name="Picture 69" descr="http://www2.hkedcity.net/citizen_files/aa/dw/sc5276/public_html/geocities/little_prince/02a.jpg">
            <a:extLst>
              <a:ext uri="{FF2B5EF4-FFF2-40B4-BE49-F238E27FC236}">
                <a16:creationId xmlns:a16="http://schemas.microsoft.com/office/drawing/2014/main" id="{39B87A9E-08F4-44F5-B151-7A5C33FECAA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7050" y="2133600"/>
            <a:ext cx="2266950" cy="2205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19" name="Picture 71" descr="00">
            <a:extLst>
              <a:ext uri="{FF2B5EF4-FFF2-40B4-BE49-F238E27FC236}">
                <a16:creationId xmlns:a16="http://schemas.microsoft.com/office/drawing/2014/main" id="{E60C99B4-1C89-4526-AA65-72DBCD0959F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200" y="0"/>
            <a:ext cx="3454400" cy="215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22" name="AutoShape 74">
            <a:extLst>
              <a:ext uri="{FF2B5EF4-FFF2-40B4-BE49-F238E27FC236}">
                <a16:creationId xmlns:a16="http://schemas.microsoft.com/office/drawing/2014/main" id="{3D90DECE-8D4A-441A-B8FE-DA297EEC4A3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27763" y="304800"/>
            <a:ext cx="2736850" cy="1447800"/>
          </a:xfrm>
          <a:prstGeom prst="wedgeEllipseCallout">
            <a:avLst>
              <a:gd name="adj1" fmla="val 13806"/>
              <a:gd name="adj2" fmla="val 65023"/>
            </a:avLst>
          </a:prstGeom>
          <a:solidFill>
            <a:srgbClr val="99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zh-TW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+mn-cs"/>
              </a:rPr>
              <a:t>你覺得這是什麼呢？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22" grpId="0" animBg="1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投影片編號版面配置區 6">
            <a:extLst>
              <a:ext uri="{FF2B5EF4-FFF2-40B4-BE49-F238E27FC236}">
                <a16:creationId xmlns:a16="http://schemas.microsoft.com/office/drawing/2014/main" id="{C64BFBB3-044C-4963-BE96-88193353F3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3AAF4F7-8908-40FC-B348-E9D4096E7399}" type="slidenum">
              <a:rPr kumimoji="1" lang="en-US" altLang="zh-TW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新細明體" panose="02020500000000000000" pitchFamily="18" charset="-120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1" lang="en-US" altLang="zh-TW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新細明體" panose="02020500000000000000" pitchFamily="18" charset="-120"/>
              <a:cs typeface="+mn-cs"/>
            </a:endParaRPr>
          </a:p>
        </p:txBody>
      </p:sp>
      <p:sp>
        <p:nvSpPr>
          <p:cNvPr id="10243" name="Rectangle 9">
            <a:extLst>
              <a:ext uri="{FF2B5EF4-FFF2-40B4-BE49-F238E27FC236}">
                <a16:creationId xmlns:a16="http://schemas.microsoft.com/office/drawing/2014/main" id="{E27BCAA0-0BF0-4302-B808-730ED340DBB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755650" y="0"/>
            <a:ext cx="7772400" cy="1143000"/>
          </a:xfrm>
        </p:spPr>
        <p:txBody>
          <a:bodyPr/>
          <a:lstStyle/>
          <a:p>
            <a:pPr eaLnBrk="1" hangingPunct="1"/>
            <a:r>
              <a:rPr lang="zh-TW" altLang="en-US">
                <a:latin typeface="標楷體" panose="03000509000000000000" pitchFamily="65" charset="-120"/>
                <a:ea typeface="標楷體" panose="03000509000000000000" pitchFamily="65" charset="-120"/>
              </a:rPr>
              <a:t>不只看事務表面</a:t>
            </a:r>
          </a:p>
        </p:txBody>
      </p:sp>
      <p:pic>
        <p:nvPicPr>
          <p:cNvPr id="14340" name="Picture 4" descr="http://www.geocities.com/CollegePark/Campus/4002/01c.jpg">
            <a:extLst>
              <a:ext uri="{FF2B5EF4-FFF2-40B4-BE49-F238E27FC236}">
                <a16:creationId xmlns:a16="http://schemas.microsoft.com/office/drawing/2014/main" id="{541D4021-25B3-4A17-8B4B-5457E3BFF525}"/>
              </a:ext>
            </a:extLst>
          </p:cNvPr>
          <p:cNvPicPr>
            <a:picLocks noChangeAspect="1" noChangeArrowheads="1"/>
          </p:cNvPicPr>
          <p:nvPr>
            <p:ph sz="half" idx="1"/>
          </p:nvPr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476375" y="4087813"/>
            <a:ext cx="6191250" cy="2108200"/>
          </a:xfrm>
          <a:noFill/>
        </p:spPr>
      </p:pic>
      <p:pic>
        <p:nvPicPr>
          <p:cNvPr id="14344" name="Picture 8" descr="http://www2.hkedcity.net/citizen_files/aa/dw/sc5276/public_html/geocities/little_prince/02a.jpg">
            <a:extLst>
              <a:ext uri="{FF2B5EF4-FFF2-40B4-BE49-F238E27FC236}">
                <a16:creationId xmlns:a16="http://schemas.microsoft.com/office/drawing/2014/main" id="{1B7C6A95-84E3-4E17-936E-ECC1A49D1175}"/>
              </a:ext>
            </a:extLst>
          </p:cNvPr>
          <p:cNvPicPr>
            <a:picLocks noChangeAspect="1" noChangeArrowheads="1"/>
          </p:cNvPicPr>
          <p:nvPr>
            <p:ph sz="half" idx="2"/>
          </p:nvPr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127875" y="3657600"/>
            <a:ext cx="2016125" cy="1960563"/>
          </a:xfrm>
          <a:noFill/>
        </p:spPr>
      </p:pic>
      <p:sp>
        <p:nvSpPr>
          <p:cNvPr id="14343" name="Text Box 7">
            <a:extLst>
              <a:ext uri="{FF2B5EF4-FFF2-40B4-BE49-F238E27FC236}">
                <a16:creationId xmlns:a16="http://schemas.microsoft.com/office/drawing/2014/main" id="{7B2198CA-E81B-474F-9C74-F140CE54FB4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24600" y="3733800"/>
            <a:ext cx="1458913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zh-TW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+mn-cs"/>
              </a:rPr>
              <a:t>你看出來了嗎？</a:t>
            </a:r>
          </a:p>
        </p:txBody>
      </p:sp>
      <p:sp>
        <p:nvSpPr>
          <p:cNvPr id="14347" name="Text Box 11">
            <a:extLst>
              <a:ext uri="{FF2B5EF4-FFF2-40B4-BE49-F238E27FC236}">
                <a16:creationId xmlns:a16="http://schemas.microsoft.com/office/drawing/2014/main" id="{DF5A813E-FB5F-4429-945B-E1D8CD89838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1188" y="1196975"/>
            <a:ext cx="8064500" cy="2246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zh-TW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+mn-cs"/>
              </a:rPr>
              <a:t>大人勸我擱下大莽蛇畫像，專心讀地理、歷史、算術和文法。</a:t>
            </a:r>
            <a:endParaRPr kumimoji="1" lang="en-US" altLang="zh-TW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zh-TW" altLang="en-US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標楷體" panose="03000509000000000000" pitchFamily="65" charset="-120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zh-TW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標楷體" panose="03000509000000000000" pitchFamily="65" charset="-120"/>
                <a:cs typeface="+mn-cs"/>
              </a:rPr>
              <a:t>所以我六歲就放棄了原本可能頂呱呱的畫家生涯。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3" grpId="0" autoUpdateAnimBg="0"/>
      <p:bldP spid="14347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投影片編號版面配置區 7">
            <a:extLst>
              <a:ext uri="{FF2B5EF4-FFF2-40B4-BE49-F238E27FC236}">
                <a16:creationId xmlns:a16="http://schemas.microsoft.com/office/drawing/2014/main" id="{80FB43F6-A666-4030-A056-7A5F4E024C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2695DCB-5526-45A1-8869-27DCD042C458}" type="slidenum">
              <a:rPr kumimoji="1" lang="en-US" altLang="zh-TW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新細明體" panose="02020500000000000000" pitchFamily="18" charset="-120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1" lang="en-US" altLang="zh-TW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新細明體" panose="02020500000000000000" pitchFamily="18" charset="-120"/>
              <a:cs typeface="+mn-cs"/>
            </a:endParaRPr>
          </a:p>
        </p:txBody>
      </p:sp>
      <p:sp>
        <p:nvSpPr>
          <p:cNvPr id="21507" name="Rectangle 3">
            <a:extLst>
              <a:ext uri="{FF2B5EF4-FFF2-40B4-BE49-F238E27FC236}">
                <a16:creationId xmlns:a16="http://schemas.microsoft.com/office/drawing/2014/main" id="{15836400-03F0-4E94-BE93-9F54E6962B79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685800" y="692150"/>
            <a:ext cx="4102100" cy="5403850"/>
          </a:xfrm>
        </p:spPr>
        <p:txBody>
          <a:bodyPr/>
          <a:lstStyle/>
          <a:p>
            <a:pPr eaLnBrk="1" hangingPunct="1"/>
            <a:r>
              <a:rPr lang="en-US" altLang="zh-TW">
                <a:latin typeface="微軟正黑體" panose="020B0604030504040204" pitchFamily="34" charset="-120"/>
                <a:ea typeface="微軟正黑體" panose="020B0604030504040204" pitchFamily="34" charset="-120"/>
              </a:rPr>
              <a:t>1909</a:t>
            </a:r>
            <a:r>
              <a:rPr lang="zh-TW" altLang="en-US">
                <a:latin typeface="微軟正黑體" panose="020B0604030504040204" pitchFamily="34" charset="-120"/>
                <a:ea typeface="微軟正黑體" panose="020B0604030504040204" pitchFamily="34" charset="-120"/>
              </a:rPr>
              <a:t>年，土耳其天文學家發現</a:t>
            </a:r>
            <a:r>
              <a:rPr lang="en-US" altLang="zh-TW">
                <a:latin typeface="微軟正黑體" panose="020B0604030504040204" pitchFamily="34" charset="-120"/>
                <a:ea typeface="微軟正黑體" panose="020B0604030504040204" pitchFamily="34" charset="-120"/>
              </a:rPr>
              <a:t>B-612</a:t>
            </a:r>
            <a:r>
              <a:rPr lang="zh-TW" altLang="en-US">
                <a:latin typeface="微軟正黑體" panose="020B0604030504040204" pitchFamily="34" charset="-120"/>
                <a:ea typeface="微軟正黑體" panose="020B0604030504040204" pitchFamily="34" charset="-120"/>
              </a:rPr>
              <a:t>號行星，但他穿著土耳其服裝，沒有人肯相信他的話。</a:t>
            </a:r>
          </a:p>
          <a:p>
            <a:pPr eaLnBrk="1" hangingPunct="1"/>
            <a:endParaRPr lang="zh-TW" altLang="en-US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eaLnBrk="1" hangingPunct="1"/>
            <a:r>
              <a:rPr lang="en-US" altLang="zh-TW">
                <a:latin typeface="微軟正黑體" panose="020B0604030504040204" pitchFamily="34" charset="-120"/>
                <a:ea typeface="微軟正黑體" panose="020B0604030504040204" pitchFamily="34" charset="-120"/>
              </a:rPr>
              <a:t>1920</a:t>
            </a:r>
            <a:r>
              <a:rPr lang="zh-TW" altLang="en-US">
                <a:latin typeface="微軟正黑體" panose="020B0604030504040204" pitchFamily="34" charset="-120"/>
                <a:ea typeface="微軟正黑體" panose="020B0604030504040204" pitchFamily="34" charset="-120"/>
              </a:rPr>
              <a:t>年，天文學家穿著高雅的服裝，重新提出說明，這回人人都接納了他的報告。</a:t>
            </a:r>
          </a:p>
        </p:txBody>
      </p:sp>
      <p:pic>
        <p:nvPicPr>
          <p:cNvPr id="21508" name="Picture 4" descr="http://www2.hkedcity.net/citizen_files/aa/dw/sc5276/public_html/geocities/little_prince/04c.jpg">
            <a:extLst>
              <a:ext uri="{FF2B5EF4-FFF2-40B4-BE49-F238E27FC236}">
                <a16:creationId xmlns:a16="http://schemas.microsoft.com/office/drawing/2014/main" id="{E0EA89C2-AF7D-44B9-B9F1-CEC76953A5E3}"/>
              </a:ext>
            </a:extLst>
          </p:cNvPr>
          <p:cNvPicPr>
            <a:picLocks noChangeAspect="1" noChangeArrowheads="1"/>
          </p:cNvPicPr>
          <p:nvPr>
            <p:ph sz="quarter" idx="2"/>
          </p:nvPr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148263" y="406400"/>
            <a:ext cx="3744912" cy="2851150"/>
          </a:xfrm>
          <a:noFill/>
        </p:spPr>
      </p:pic>
      <p:pic>
        <p:nvPicPr>
          <p:cNvPr id="21511" name="Picture 7" descr="http://www2.hkedcity.net/citizen_files/aa/dw/sc5276/public_html/geocities/little_prince/04d.jpg">
            <a:extLst>
              <a:ext uri="{FF2B5EF4-FFF2-40B4-BE49-F238E27FC236}">
                <a16:creationId xmlns:a16="http://schemas.microsoft.com/office/drawing/2014/main" id="{E6BF42B1-E563-4610-A220-0CB7C495C3ED}"/>
              </a:ext>
            </a:extLst>
          </p:cNvPr>
          <p:cNvPicPr>
            <a:picLocks noChangeAspect="1" noChangeArrowheads="1"/>
          </p:cNvPicPr>
          <p:nvPr>
            <p:ph sz="quarter" idx="3"/>
          </p:nvPr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105400" y="3757613"/>
            <a:ext cx="3719513" cy="2578100"/>
          </a:xfr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投影片編號版面配置區 6">
            <a:extLst>
              <a:ext uri="{FF2B5EF4-FFF2-40B4-BE49-F238E27FC236}">
                <a16:creationId xmlns:a16="http://schemas.microsoft.com/office/drawing/2014/main" id="{4A6C4A64-5F62-488B-902F-76BBCD0EB7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23FC3DA-5FBB-4C8F-91F6-D55D3B814C14}" type="slidenum">
              <a:rPr kumimoji="1" lang="en-US" altLang="zh-TW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新細明體" panose="02020500000000000000" pitchFamily="18" charset="-120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1" lang="en-US" altLang="zh-TW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新細明體" panose="02020500000000000000" pitchFamily="18" charset="-120"/>
              <a:cs typeface="+mn-cs"/>
            </a:endParaRPr>
          </a:p>
        </p:txBody>
      </p:sp>
      <p:sp>
        <p:nvSpPr>
          <p:cNvPr id="18435" name="Rectangle 2">
            <a:extLst>
              <a:ext uri="{FF2B5EF4-FFF2-40B4-BE49-F238E27FC236}">
                <a16:creationId xmlns:a16="http://schemas.microsoft.com/office/drawing/2014/main" id="{F8C67A7F-DEBC-4ABB-B25A-83E91007EE44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762000" y="1412875"/>
            <a:ext cx="7667625" cy="5075238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zh-TW" altLang="en-US"/>
              <a:t>你交了朋友，大人從不問：「</a:t>
            </a:r>
            <a:r>
              <a:rPr lang="zh-TW" altLang="en-US">
                <a:ea typeface="標楷體" panose="03000509000000000000" pitchFamily="65" charset="-120"/>
              </a:rPr>
              <a:t>他的聲音如何？他喜歡什麼遊戲？他收不收集蝴蝶？</a:t>
            </a:r>
            <a:r>
              <a:rPr lang="zh-TW" altLang="en-US"/>
              <a:t>」</a:t>
            </a:r>
          </a:p>
          <a:p>
            <a:pPr eaLnBrk="1" hangingPunct="1">
              <a:lnSpc>
                <a:spcPct val="80000"/>
              </a:lnSpc>
            </a:pPr>
            <a:r>
              <a:rPr lang="zh-TW" altLang="en-US"/>
              <a:t>大人問：「</a:t>
            </a:r>
            <a:r>
              <a:rPr lang="zh-TW" altLang="en-US">
                <a:ea typeface="標楷體" panose="03000509000000000000" pitchFamily="65" charset="-120"/>
              </a:rPr>
              <a:t>他幾歲？他有幾個兄弟？體重多少？他父親賺多少錢？</a:t>
            </a:r>
            <a:r>
              <a:rPr lang="zh-TW" altLang="en-US"/>
              <a:t>」</a:t>
            </a:r>
          </a:p>
          <a:p>
            <a:pPr eaLnBrk="1" hangingPunct="1">
              <a:lnSpc>
                <a:spcPct val="80000"/>
              </a:lnSpc>
            </a:pPr>
            <a:r>
              <a:rPr lang="zh-TW" altLang="en-US"/>
              <a:t>「</a:t>
            </a:r>
            <a:r>
              <a:rPr lang="zh-TW" altLang="en-US">
                <a:ea typeface="標楷體" panose="03000509000000000000" pitchFamily="65" charset="-120"/>
              </a:rPr>
              <a:t>我看見一棟玫瑰色磚塊築成的房子，窗口有天竺葵，屋頂有白鴿</a:t>
            </a:r>
            <a:r>
              <a:rPr lang="en-US" altLang="en-US"/>
              <a:t>」</a:t>
            </a:r>
            <a:r>
              <a:rPr lang="zh-TW" altLang="en-US">
                <a:sym typeface="Wingdings" panose="05000000000000000000" pitchFamily="2" charset="2"/>
              </a:rPr>
              <a:t>大人不能產生任何概念。</a:t>
            </a:r>
          </a:p>
          <a:p>
            <a:pPr eaLnBrk="1" hangingPunct="1">
              <a:lnSpc>
                <a:spcPct val="80000"/>
              </a:lnSpc>
            </a:pPr>
            <a:r>
              <a:rPr lang="zh-TW" altLang="en-US">
                <a:sym typeface="Wingdings" panose="05000000000000000000" pitchFamily="2" charset="2"/>
              </a:rPr>
              <a:t>「</a:t>
            </a:r>
            <a:r>
              <a:rPr lang="zh-TW" altLang="en-US">
                <a:ea typeface="標楷體" panose="03000509000000000000" pitchFamily="65" charset="-120"/>
                <a:sym typeface="Wingdings" panose="05000000000000000000" pitchFamily="2" charset="2"/>
              </a:rPr>
              <a:t>我看見一棟價值兩萬金元的房子</a:t>
            </a:r>
            <a:r>
              <a:rPr lang="en-US" altLang="en-US">
                <a:sym typeface="Wingdings" panose="05000000000000000000" pitchFamily="2" charset="2"/>
              </a:rPr>
              <a:t>」</a:t>
            </a:r>
            <a:r>
              <a:rPr lang="zh-TW" altLang="en-US">
                <a:sym typeface="Wingdings" panose="05000000000000000000" pitchFamily="2" charset="2"/>
              </a:rPr>
              <a:t>「噢，好漂亮的房子！」</a:t>
            </a:r>
            <a:endParaRPr lang="en-US" altLang="zh-TW">
              <a:sym typeface="Wingdings" panose="05000000000000000000" pitchFamily="2" charset="2"/>
            </a:endParaRPr>
          </a:p>
          <a:p>
            <a:pPr eaLnBrk="1" hangingPunct="1">
              <a:lnSpc>
                <a:spcPct val="80000"/>
              </a:lnSpc>
            </a:pPr>
            <a:r>
              <a:rPr lang="zh-TW" altLang="en-US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sym typeface="Wingdings" panose="05000000000000000000" pitchFamily="2" charset="2"/>
              </a:rPr>
              <a:t>親密關係不是買賣交易！</a:t>
            </a:r>
          </a:p>
        </p:txBody>
      </p:sp>
      <p:sp>
        <p:nvSpPr>
          <p:cNvPr id="14340" name="Rectangle 6">
            <a:extLst>
              <a:ext uri="{FF2B5EF4-FFF2-40B4-BE49-F238E27FC236}">
                <a16:creationId xmlns:a16="http://schemas.microsoft.com/office/drawing/2014/main" id="{EDE2C6A3-3F80-4C1E-AD22-D7E49B0C0A6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55638" y="115888"/>
            <a:ext cx="7772400" cy="1143000"/>
          </a:xfrm>
        </p:spPr>
        <p:txBody>
          <a:bodyPr/>
          <a:lstStyle/>
          <a:p>
            <a:pPr eaLnBrk="1" hangingPunct="1"/>
            <a:r>
              <a:rPr lang="zh-TW" altLang="en-US">
                <a:latin typeface="標楷體" panose="03000509000000000000" pitchFamily="65" charset="-120"/>
                <a:ea typeface="標楷體" panose="03000509000000000000" pitchFamily="65" charset="-120"/>
              </a:rPr>
              <a:t>建立在利益上的關係</a:t>
            </a:r>
            <a:endParaRPr lang="zh-TW" altLang="zh-TW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1_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夏至">
  <a:themeElements>
    <a:clrScheme name="夏至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夏至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夏至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預設簡報設計">
  <a:themeElements>
    <a:clrScheme name="預設簡報設計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預設簡報設計">
      <a:majorFont>
        <a:latin typeface="Times New Roman"/>
        <a:ea typeface="新細明體"/>
        <a:cs typeface=""/>
      </a:majorFont>
      <a:minorFont>
        <a:latin typeface="Times New Roman"/>
        <a:ea typeface="新細明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預設簡報設計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TM03457496[[fn=視差]]</Template>
  <TotalTime>4753</TotalTime>
  <Words>5603</Words>
  <Application>Microsoft Office PowerPoint</Application>
  <PresentationFormat>如螢幕大小 (4:3)</PresentationFormat>
  <Paragraphs>415</Paragraphs>
  <Slides>59</Slides>
  <Notes>22</Notes>
  <HiddenSlides>0</HiddenSlides>
  <MMClips>0</MMClips>
  <ScaleCrop>false</ScaleCrop>
  <HeadingPairs>
    <vt:vector size="6" baseType="variant">
      <vt:variant>
        <vt:lpstr>使用字型</vt:lpstr>
      </vt:variant>
      <vt:variant>
        <vt:i4>18</vt:i4>
      </vt:variant>
      <vt:variant>
        <vt:lpstr>佈景主題</vt:lpstr>
      </vt:variant>
      <vt:variant>
        <vt:i4>4</vt:i4>
      </vt:variant>
      <vt:variant>
        <vt:lpstr>投影片標題</vt:lpstr>
      </vt:variant>
      <vt:variant>
        <vt:i4>59</vt:i4>
      </vt:variant>
    </vt:vector>
  </HeadingPairs>
  <TitlesOfParts>
    <vt:vector size="81" baseType="lpstr">
      <vt:lpstr>Heiti TC</vt:lpstr>
      <vt:lpstr>华文中宋</vt:lpstr>
      <vt:lpstr>全真古印體</vt:lpstr>
      <vt:lpstr>華康娃娃體(P)</vt:lpstr>
      <vt:lpstr>微軟正黑體</vt:lpstr>
      <vt:lpstr>微軟正黑體 Light</vt:lpstr>
      <vt:lpstr>新細明體</vt:lpstr>
      <vt:lpstr>標楷體</vt:lpstr>
      <vt:lpstr>Arial</vt:lpstr>
      <vt:lpstr>Arial Black</vt:lpstr>
      <vt:lpstr>Calibri</vt:lpstr>
      <vt:lpstr>Calibri Light</vt:lpstr>
      <vt:lpstr>Gill Sans MT</vt:lpstr>
      <vt:lpstr>Times New Roman</vt:lpstr>
      <vt:lpstr>Verdana</vt:lpstr>
      <vt:lpstr>Wingdings</vt:lpstr>
      <vt:lpstr>Wingdings 2</vt:lpstr>
      <vt:lpstr>Wingdings 3</vt:lpstr>
      <vt:lpstr>1_Office 佈景主題</vt:lpstr>
      <vt:lpstr>夏至</vt:lpstr>
      <vt:lpstr>預設簡報設計</vt:lpstr>
      <vt:lpstr>Office 佈景主題</vt:lpstr>
      <vt:lpstr>-專題演講-  從電影漫談 性別平等</vt:lpstr>
      <vt:lpstr>大綱</vt:lpstr>
      <vt:lpstr>PowerPoint 簡報</vt:lpstr>
      <vt:lpstr>小王子中 的兩性的智慧</vt:lpstr>
      <vt:lpstr>聖修伯里</vt:lpstr>
      <vt:lpstr>PowerPoint 簡報</vt:lpstr>
      <vt:lpstr>不只看事務表面</vt:lpstr>
      <vt:lpstr>PowerPoint 簡報</vt:lpstr>
      <vt:lpstr>建立在利益上的關係</vt:lpstr>
      <vt:lpstr>這又是什麼？</vt:lpstr>
      <vt:lpstr>不想佔有</vt:lpstr>
      <vt:lpstr>PowerPoint 簡報</vt:lpstr>
      <vt:lpstr>小王子，也當過工具人</vt:lpstr>
      <vt:lpstr>PowerPoint 簡報</vt:lpstr>
      <vt:lpstr>PowerPoint 簡報</vt:lpstr>
      <vt:lpstr>有情人，未必能成眷屬</vt:lpstr>
      <vt:lpstr>「有一天我看落日看了44次。你知道，人傷心的時候，喜歡夕陽。」</vt:lpstr>
      <vt:lpstr>狐狸的智慧話語</vt:lpstr>
      <vt:lpstr>狐狸的智慧話語</vt:lpstr>
      <vt:lpstr>PowerPoint 簡報</vt:lpstr>
      <vt:lpstr>PowerPoint 簡報</vt:lpstr>
      <vt:lpstr>PowerPoint 簡報</vt:lpstr>
      <vt:lpstr>想飛片段與討論題目 </vt:lpstr>
      <vt:lpstr>想飛討論議題 </vt:lpstr>
      <vt:lpstr>PowerPoint 簡報</vt:lpstr>
      <vt:lpstr>1.劇中狐狸所言，或小王子這本書，對你在追求(或被追)上有何啟發？ (23:30-26:13) </vt:lpstr>
      <vt:lpstr>2.每週固定時間來找想追的人(含圖書館見面、遙控飛機宣告)，會有什麼效應或結果？被追的人會願意接受這種方式？</vt:lpstr>
      <vt:lpstr>3.女主角說她已經有一個男朋友在美國了，會不會只是個婉拒藉口？男主角如何面對？你又要如何看待這樣的訊息？</vt:lpstr>
      <vt:lpstr>4.死纏爛打(如被倒麵、跟到火車上、說我臺中也有朋友)與尊重對方之間，要如何取得平衡？</vt:lpstr>
      <vt:lpstr>5.倒麵到男生臉上，是否已經算是強烈而明確表達拒絕騷擾？如果很不喜歡對方，要怎樣做？</vt:lpstr>
      <vt:lpstr>6.如何回應千惠「我不想當你哥兒們」這句話(或類似的告白話語)，比較不傷對方？ </vt:lpstr>
      <vt:lpstr>7.要如何開啟具情感交流性質的互動（以在火車上為例）?須涵蓋哪些元素？</vt:lpstr>
      <vt:lpstr>8.最好的朋友居然跟自己喜歡的人在一起了，要如何自處? </vt:lpstr>
      <vt:lpstr>9.無意間聽到自己喜歡的人被別人拒絕，該不該出聲？ </vt:lpstr>
      <vt:lpstr>10.男中士與女少尉的愛情，會有結果？ </vt:lpstr>
      <vt:lpstr>11.約會(如在夜市裡)具備哪些元素比較能讓感情升溫？</vt:lpstr>
      <vt:lpstr>12.追求他人需要有哪些心態或技巧?</vt:lpstr>
      <vt:lpstr>13.女主角透露出哪些喜歡或討厭訊息？</vt:lpstr>
      <vt:lpstr>分手計劃書</vt:lpstr>
      <vt:lpstr>當初決定在一起的因素</vt:lpstr>
      <vt:lpstr>現在(可能)想要分手的因素</vt:lpstr>
      <vt:lpstr>預計分手的方式</vt:lpstr>
      <vt:lpstr>必須處理的人事物</vt:lpstr>
      <vt:lpstr>分手後預定的調適方法 </vt:lpstr>
      <vt:lpstr>PowerPoint 簡報</vt:lpstr>
      <vt:lpstr>事後反思與學習</vt:lpstr>
      <vt:lpstr>常見的價值觀差異列表</vt:lpstr>
      <vt:lpstr>常見的價值觀差異列表</vt:lpstr>
      <vt:lpstr>PowerPoint 簡報</vt:lpstr>
      <vt:lpstr>性平三法修正案</vt:lpstr>
      <vt:lpstr>「有效」打擊加害人的裁罰處置</vt:lpstr>
      <vt:lpstr>PowerPoint 簡報</vt:lpstr>
      <vt:lpstr>「友善」被害人的權益保障及服務</vt:lpstr>
      <vt:lpstr>建立「可信賴」專業的性騷擾防治制度</vt:lpstr>
      <vt:lpstr>怎麼回事？</vt:lpstr>
      <vt:lpstr>答案猜猜看！</vt:lpstr>
      <vt:lpstr>PowerPoint 簡報</vt:lpstr>
      <vt:lpstr>PowerPoint 簡報</vt:lpstr>
      <vt:lpstr>PowerPoint 簡報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投影片 1</dc:title>
  <dc:creator>User</dc:creator>
  <cp:lastModifiedBy>user</cp:lastModifiedBy>
  <cp:revision>346</cp:revision>
  <dcterms:created xsi:type="dcterms:W3CDTF">2016-04-20T01:11:49Z</dcterms:created>
  <dcterms:modified xsi:type="dcterms:W3CDTF">2023-08-28T02:54:53Z</dcterms:modified>
</cp:coreProperties>
</file>